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29"/>
  </p:notesMasterIdLst>
  <p:sldIdLst>
    <p:sldId id="256" r:id="rId2"/>
    <p:sldId id="409" r:id="rId3"/>
    <p:sldId id="424" r:id="rId4"/>
    <p:sldId id="427" r:id="rId5"/>
    <p:sldId id="429" r:id="rId6"/>
    <p:sldId id="431" r:id="rId7"/>
    <p:sldId id="432" r:id="rId8"/>
    <p:sldId id="433" r:id="rId9"/>
    <p:sldId id="434" r:id="rId10"/>
    <p:sldId id="445" r:id="rId11"/>
    <p:sldId id="446" r:id="rId12"/>
    <p:sldId id="447" r:id="rId13"/>
    <p:sldId id="448" r:id="rId14"/>
    <p:sldId id="449" r:id="rId15"/>
    <p:sldId id="450" r:id="rId16"/>
    <p:sldId id="451" r:id="rId17"/>
    <p:sldId id="452" r:id="rId18"/>
    <p:sldId id="453" r:id="rId19"/>
    <p:sldId id="458" r:id="rId20"/>
    <p:sldId id="425" r:id="rId21"/>
    <p:sldId id="436" r:id="rId22"/>
    <p:sldId id="437" r:id="rId23"/>
    <p:sldId id="454" r:id="rId24"/>
    <p:sldId id="459" r:id="rId25"/>
    <p:sldId id="406" r:id="rId26"/>
    <p:sldId id="415" r:id="rId27"/>
    <p:sldId id="40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88933" autoAdjust="0"/>
  </p:normalViewPr>
  <p:slideViewPr>
    <p:cSldViewPr>
      <p:cViewPr varScale="1">
        <p:scale>
          <a:sx n="78" d="100"/>
          <a:sy n="78" d="100"/>
        </p:scale>
        <p:origin x="1320" y="9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9/7/2016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a:t>
            </a:fld>
            <a:endParaRPr lang="en-US" dirty="0"/>
          </a:p>
        </p:txBody>
      </p:sp>
    </p:spTree>
    <p:extLst>
      <p:ext uri="{BB962C8B-B14F-4D97-AF65-F5344CB8AC3E}">
        <p14:creationId xmlns:p14="http://schemas.microsoft.com/office/powerpoint/2010/main" val="274011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2</a:t>
            </a:fld>
            <a:endParaRPr lang="en-US" dirty="0"/>
          </a:p>
        </p:txBody>
      </p:sp>
    </p:spTree>
    <p:extLst>
      <p:ext uri="{BB962C8B-B14F-4D97-AF65-F5344CB8AC3E}">
        <p14:creationId xmlns:p14="http://schemas.microsoft.com/office/powerpoint/2010/main" val="15200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a:t>
            </a:fld>
            <a:endParaRPr lang="en-US" dirty="0"/>
          </a:p>
        </p:txBody>
      </p:sp>
    </p:spTree>
    <p:extLst>
      <p:ext uri="{BB962C8B-B14F-4D97-AF65-F5344CB8AC3E}">
        <p14:creationId xmlns:p14="http://schemas.microsoft.com/office/powerpoint/2010/main" val="273723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11</a:t>
            </a:fld>
            <a:endParaRPr lang="en-US" dirty="0"/>
          </a:p>
        </p:txBody>
      </p:sp>
    </p:spTree>
    <p:extLst>
      <p:ext uri="{BB962C8B-B14F-4D97-AF65-F5344CB8AC3E}">
        <p14:creationId xmlns:p14="http://schemas.microsoft.com/office/powerpoint/2010/main" val="139954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12</a:t>
            </a:fld>
            <a:endParaRPr lang="en-US" dirty="0"/>
          </a:p>
        </p:txBody>
      </p:sp>
    </p:spTree>
    <p:extLst>
      <p:ext uri="{BB962C8B-B14F-4D97-AF65-F5344CB8AC3E}">
        <p14:creationId xmlns:p14="http://schemas.microsoft.com/office/powerpoint/2010/main" val="413765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EE7E3E5-E7B5-4623-BE14-7299FF461ED9}" type="slidenum">
              <a:rPr lang="en-US" smtClean="0"/>
              <a:pPr>
                <a:defRPr/>
              </a:pPr>
              <a:t>13</a:t>
            </a:fld>
            <a:endParaRPr lang="en-US" dirty="0"/>
          </a:p>
        </p:txBody>
      </p:sp>
    </p:spTree>
    <p:extLst>
      <p:ext uri="{BB962C8B-B14F-4D97-AF65-F5344CB8AC3E}">
        <p14:creationId xmlns:p14="http://schemas.microsoft.com/office/powerpoint/2010/main" val="1729093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371600" y="6324600"/>
            <a:ext cx="2133600" cy="45720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http://untavatar.org</a:t>
            </a:r>
            <a:endParaRPr lang="en-US"/>
          </a:p>
        </p:txBody>
      </p:sp>
      <p:sp>
        <p:nvSpPr>
          <p:cNvPr id="6" name="Slide Number Placeholder 5"/>
          <p:cNvSpPr>
            <a:spLocks noGrp="1"/>
          </p:cNvSpPr>
          <p:nvPr>
            <p:ph type="sldNum" sz="quarter" idx="12"/>
          </p:nvPr>
        </p:nvSpPr>
        <p:spPr/>
        <p:txBody>
          <a:bodyPr/>
          <a:lstStyle>
            <a:lvl1pPr>
              <a:defRPr/>
            </a:lvl1pPr>
          </a:lstStyle>
          <a:p>
            <a:fld id="{10418569-7E30-427A-B0AC-AC930D968A95}" type="slidenum">
              <a:rPr lang="en-US"/>
              <a:pPr/>
              <a:t>‹#›</a:t>
            </a:fld>
            <a:endParaRPr lang="en-US"/>
          </a:p>
        </p:txBody>
      </p:sp>
    </p:spTree>
    <p:extLst>
      <p:ext uri="{BB962C8B-B14F-4D97-AF65-F5344CB8AC3E}">
        <p14:creationId xmlns:p14="http://schemas.microsoft.com/office/powerpoint/2010/main" val="2302035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1">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80" r:id="rId18"/>
    <p:sldLayoutId id="2147484782" r:id="rId19"/>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mailto:mmcharen@kleinisd.net" TargetMode="External"/><Relationship Id="rId3" Type="http://schemas.openxmlformats.org/officeDocument/2006/relationships/hyperlink" Target="mailto:lashonda.evans@esc4.net" TargetMode="External"/><Relationship Id="rId7" Type="http://schemas.openxmlformats.org/officeDocument/2006/relationships/hyperlink" Target="mailto:egilleland@kleinisd.net" TargetMode="External"/><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hyperlink" Target="mailto:trhodri@springisd.org" TargetMode="External"/><Relationship Id="rId5" Type="http://schemas.openxmlformats.org/officeDocument/2006/relationships/hyperlink" Target="mailto:cynthiaw@springisd.org" TargetMode="External"/><Relationship Id="rId10" Type="http://schemas.openxmlformats.org/officeDocument/2006/relationships/hyperlink" Target="mailto:Martha.E.Donnelly@lonestar.edu" TargetMode="External"/><Relationship Id="rId4" Type="http://schemas.openxmlformats.org/officeDocument/2006/relationships/hyperlink" Target="https://post2.esc4.net/owa/redir.aspx?C=6-cNSg8-wkqNqYiAYTjHmf5fJJ1Hn9II05MEg0TbTcHBfh8x4lswk0-WcBPkSQHExFWo3SNXZe4.&amp;URL=mailto:jgiddings@houstonaplus.org" TargetMode="External"/><Relationship Id="rId9" Type="http://schemas.openxmlformats.org/officeDocument/2006/relationships/hyperlink" Target="mailto:Brian.L.Reeves@lonestar.edu"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Brian.L.Reeves@lonestar.edu" TargetMode="External"/><Relationship Id="rId3" Type="http://schemas.openxmlformats.org/officeDocument/2006/relationships/hyperlink" Target="https://post2.esc4.net/owa/redir.aspx?C=6-cNSg8-wkqNqYiAYTjHmf5fJJ1Hn9II05MEg0TbTcHBfh8x4lswk0-WcBPkSQHExFWo3SNXZe4.&amp;URL=mailto:jgiddings@houstonaplus.org" TargetMode="External"/><Relationship Id="rId7" Type="http://schemas.openxmlformats.org/officeDocument/2006/relationships/hyperlink" Target="mailto:mmcharen@kleinisd.net" TargetMode="External"/><Relationship Id="rId2" Type="http://schemas.openxmlformats.org/officeDocument/2006/relationships/hyperlink" Target="mailto:lashonda.evans@esc4.net" TargetMode="External"/><Relationship Id="rId1" Type="http://schemas.openxmlformats.org/officeDocument/2006/relationships/slideLayout" Target="../slideLayouts/slideLayout3.xml"/><Relationship Id="rId6" Type="http://schemas.openxmlformats.org/officeDocument/2006/relationships/hyperlink" Target="mailto:egilleland@kleinisd.net" TargetMode="External"/><Relationship Id="rId5" Type="http://schemas.openxmlformats.org/officeDocument/2006/relationships/hyperlink" Target="mailto:trhodri@springisd.org" TargetMode="External"/><Relationship Id="rId10" Type="http://schemas.openxmlformats.org/officeDocument/2006/relationships/image" Target="../media/image14.jpeg"/><Relationship Id="rId4" Type="http://schemas.openxmlformats.org/officeDocument/2006/relationships/hyperlink" Target="mailto:cynthiaw@springisd.org" TargetMode="External"/><Relationship Id="rId9" Type="http://schemas.openxmlformats.org/officeDocument/2006/relationships/hyperlink" Target="mailto:Martha.E.Donnelly@lonestar.edu"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teacher.scholastic.com/products/face/framework.html"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Jean_keller@unt.edu" TargetMode="External"/><Relationship Id="rId2" Type="http://schemas.openxmlformats.org/officeDocument/2006/relationships/hyperlink" Target="mailto:Mary_harris@unt.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hyperlink" Target="mailto:Brian.L.Reeves@lonestar.edu" TargetMode="External"/><Relationship Id="rId3" Type="http://schemas.openxmlformats.org/officeDocument/2006/relationships/hyperlink" Target="https://post2.esc4.net/owa/redir.aspx?C=6-cNSg8-wkqNqYiAYTjHmf5fJJ1Hn9II05MEg0TbTcHBfh8x4lswk0-WcBPkSQHExFWo3SNXZe4.&amp;URL=mailto:jgiddings@houstonaplus.org" TargetMode="External"/><Relationship Id="rId7" Type="http://schemas.openxmlformats.org/officeDocument/2006/relationships/hyperlink" Target="mailto:mmcharen@kleinisd.net" TargetMode="External"/><Relationship Id="rId2" Type="http://schemas.openxmlformats.org/officeDocument/2006/relationships/hyperlink" Target="mailto:lashonda.evans@esc4.net" TargetMode="External"/><Relationship Id="rId1" Type="http://schemas.openxmlformats.org/officeDocument/2006/relationships/slideLayout" Target="../slideLayouts/slideLayout3.xml"/><Relationship Id="rId6" Type="http://schemas.openxmlformats.org/officeDocument/2006/relationships/hyperlink" Target="mailto:egilleland@kleinisd.net" TargetMode="External"/><Relationship Id="rId5" Type="http://schemas.openxmlformats.org/officeDocument/2006/relationships/hyperlink" Target="mailto:trhodri@springisd.org" TargetMode="External"/><Relationship Id="rId10" Type="http://schemas.openxmlformats.org/officeDocument/2006/relationships/image" Target="../media/image4.jpeg"/><Relationship Id="rId4" Type="http://schemas.openxmlformats.org/officeDocument/2006/relationships/hyperlink" Target="mailto:cynthiaw@springisd.org" TargetMode="External"/><Relationship Id="rId9" Type="http://schemas.openxmlformats.org/officeDocument/2006/relationships/hyperlink" Target="mailto:Martha.E.Donnelly@lonestar.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ommit2dallas.org/"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e6_qTy1DQc"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838200" y="1447800"/>
            <a:ext cx="7289277" cy="4635376"/>
          </a:xfrm>
        </p:spPr>
        <p:txBody>
          <a:bodyPr>
            <a:normAutofit/>
          </a:bodyPr>
          <a:lstStyle/>
          <a:p>
            <a:pPr algn="ctr"/>
            <a:r>
              <a:rPr lang="en-US" sz="2400" b="1" dirty="0" smtClean="0"/>
              <a:t>Tools for Collaboration:</a:t>
            </a:r>
            <a:br>
              <a:rPr lang="en-US" sz="2400" b="1" dirty="0" smtClean="0"/>
            </a:br>
            <a:r>
              <a:rPr lang="en-US" sz="2400" b="1" dirty="0" smtClean="0"/>
              <a:t>Collective Impact and Dual Capacity Building</a:t>
            </a:r>
            <a:br>
              <a:rPr lang="en-US" sz="2400" b="1" dirty="0" smtClean="0"/>
            </a:br>
            <a:r>
              <a:rPr lang="en-US" sz="2000" b="1" dirty="0" smtClean="0"/>
              <a:t>21</a:t>
            </a:r>
            <a:r>
              <a:rPr lang="en-US" sz="2000" b="1" baseline="30000" dirty="0" smtClean="0"/>
              <a:t>th</a:t>
            </a:r>
            <a:r>
              <a:rPr lang="en-US" sz="2000" b="1" dirty="0" smtClean="0"/>
              <a:t> Annual Fall Leadership Conference</a:t>
            </a:r>
            <a:r>
              <a:rPr lang="en-US" sz="2000" dirty="0" smtClean="0"/>
              <a:t/>
            </a:r>
            <a:br>
              <a:rPr lang="en-US" sz="2000" dirty="0" smtClean="0"/>
            </a:br>
            <a:r>
              <a:rPr lang="en-US" sz="2000" dirty="0" smtClean="0"/>
              <a:t>North Texas Community College Consortium</a:t>
            </a:r>
            <a:br>
              <a:rPr lang="en-US" sz="2000" dirty="0" smtClean="0"/>
            </a:br>
            <a:r>
              <a:rPr lang="en-US" sz="2000" dirty="0" smtClean="0"/>
              <a:t>Grayson College</a:t>
            </a:r>
            <a:br>
              <a:rPr lang="en-US" sz="2000" dirty="0" smtClean="0"/>
            </a:br>
            <a:r>
              <a:rPr lang="en-US" sz="2000" dirty="0" smtClean="0"/>
              <a:t>September 18, 2015</a:t>
            </a:r>
            <a:endParaRPr lang="en-US" sz="2000" dirty="0"/>
          </a:p>
        </p:txBody>
      </p:sp>
      <p:sp>
        <p:nvSpPr>
          <p:cNvPr id="2" name="Slide Number Placeholder 1"/>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dirty="0" smtClean="0"/>
              <a:t>What is AVATAR (Academic Vertical Alignment Training and Renewal)?</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Table 2"/>
          <p:cNvGraphicFramePr>
            <a:graphicFrameLocks noGrp="1"/>
          </p:cNvGraphicFramePr>
          <p:nvPr>
            <p:extLst/>
          </p:nvPr>
        </p:nvGraphicFramePr>
        <p:xfrm>
          <a:off x="1295400" y="37642800"/>
          <a:ext cx="615440" cy="36091817"/>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10"/>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10</a:t>
            </a:fld>
            <a:endParaRPr lang="en-US" dirty="0"/>
          </a:p>
        </p:txBody>
      </p:sp>
    </p:spTree>
    <p:extLst>
      <p:ext uri="{BB962C8B-B14F-4D97-AF65-F5344CB8AC3E}">
        <p14:creationId xmlns:p14="http://schemas.microsoft.com/office/powerpoint/2010/main" val="56111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What is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85000" lnSpcReduction="10000"/>
          </a:bodyPr>
          <a:lstStyle/>
          <a:p>
            <a:pPr marL="457200" indent="-457200">
              <a:buFont typeface="+mj-lt"/>
              <a:buAutoNum type="arabicPeriod"/>
            </a:pPr>
            <a:r>
              <a:rPr lang="en-US" sz="2400" dirty="0" smtClean="0">
                <a:solidFill>
                  <a:schemeClr val="tx1"/>
                </a:solidFill>
              </a:rPr>
              <a:t>Academic Vertical Alignment Training and Renewal</a:t>
            </a:r>
            <a:endParaRPr lang="en-US" sz="2400" dirty="0" smtClean="0"/>
          </a:p>
          <a:p>
            <a:pPr marL="457200" indent="-457200">
              <a:buFont typeface="+mj-lt"/>
              <a:buAutoNum type="arabicPeriod"/>
            </a:pPr>
            <a:r>
              <a:rPr lang="en-US" sz="2400" dirty="0" smtClean="0"/>
              <a:t>First funded in 2011 by the Texas Higher Education Coordinating Board as part of its Closing the Gaps strategic plan</a:t>
            </a:r>
          </a:p>
          <a:p>
            <a:pPr marL="457200" indent="-457200">
              <a:buFont typeface="+mj-lt"/>
              <a:buAutoNum type="arabicPeriod"/>
            </a:pPr>
            <a:r>
              <a:rPr lang="en-US" sz="2400" dirty="0" smtClean="0"/>
              <a:t>Facilitated by the University of North Texas for the North Texas Regional P-16 Council, which serves the Dallas and Fort Worth area</a:t>
            </a:r>
          </a:p>
          <a:p>
            <a:pPr marL="457200" indent="-457200">
              <a:buFont typeface="+mj-lt"/>
              <a:buAutoNum type="arabicPeriod"/>
            </a:pPr>
            <a:r>
              <a:rPr lang="en-US" sz="2400" dirty="0" smtClean="0"/>
              <a:t>Currently active in all 20 Education Service Center regions of the Texas </a:t>
            </a:r>
            <a:r>
              <a:rPr lang="en-US" sz="2400" dirty="0" smtClean="0">
                <a:solidFill>
                  <a:schemeClr val="tx1"/>
                </a:solidFill>
              </a:rPr>
              <a:t>Education</a:t>
            </a:r>
            <a:r>
              <a:rPr lang="en-US" sz="2400" dirty="0" smtClean="0"/>
              <a:t> Agency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11</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345044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AVATAR Goals</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70000" lnSpcReduction="20000"/>
          </a:bodyPr>
          <a:lstStyle/>
          <a:p>
            <a:pPr marL="0" indent="0">
              <a:buNone/>
            </a:pPr>
            <a:r>
              <a:rPr lang="en-US" sz="2400" b="1" dirty="0" smtClean="0">
                <a:solidFill>
                  <a:srgbClr val="FF0000"/>
                </a:solidFill>
              </a:rPr>
              <a:t>Close gaps in student access to and success in post-secondary education through collaboration focused on </a:t>
            </a:r>
          </a:p>
          <a:p>
            <a:pPr marL="457200" indent="-457200">
              <a:buFont typeface="+mj-lt"/>
              <a:buAutoNum type="arabicPeriod"/>
            </a:pPr>
            <a:r>
              <a:rPr lang="en-US" sz="2400" dirty="0" smtClean="0">
                <a:solidFill>
                  <a:srgbClr val="FF0000"/>
                </a:solidFill>
              </a:rPr>
              <a:t>2011-14</a:t>
            </a:r>
            <a:r>
              <a:rPr lang="en-US" sz="2400" dirty="0" smtClean="0">
                <a:solidFill>
                  <a:schemeClr val="tx1"/>
                </a:solidFill>
              </a:rPr>
              <a:t>:  Vertical alignment of the core curriculum </a:t>
            </a:r>
            <a:endParaRPr lang="en-US" sz="2400" dirty="0" smtClean="0"/>
          </a:p>
          <a:p>
            <a:pPr marL="457200" indent="-457200">
              <a:buFont typeface="+mj-lt"/>
              <a:buAutoNum type="arabicPeriod"/>
            </a:pPr>
            <a:r>
              <a:rPr lang="en-US" sz="2400" dirty="0" smtClean="0">
                <a:solidFill>
                  <a:srgbClr val="FF0000"/>
                </a:solidFill>
              </a:rPr>
              <a:t>2014-15</a:t>
            </a:r>
            <a:r>
              <a:rPr lang="en-US" sz="2400" dirty="0" smtClean="0"/>
              <a:t>:  Vertical alignment through College Preparatory Courses in ELA and mathematics designed for high school students who are not college ready and may, according to local agreement, exempt the TSI (a provision of HB 5, 2013)</a:t>
            </a:r>
          </a:p>
          <a:p>
            <a:pPr marL="457200" indent="-457200">
              <a:buFont typeface="+mj-lt"/>
              <a:buAutoNum type="arabicPeriod"/>
            </a:pPr>
            <a:r>
              <a:rPr lang="en-US" sz="2400" dirty="0" smtClean="0">
                <a:solidFill>
                  <a:srgbClr val="FF0000"/>
                </a:solidFill>
              </a:rPr>
              <a:t>2015-16</a:t>
            </a:r>
            <a:r>
              <a:rPr lang="en-US" sz="2400" dirty="0" smtClean="0"/>
              <a:t>:  Vertical alignment of curriculum arising from endorsement options offered by local high schools and continuation  of work begun in earlier years.</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12</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162854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p:txBody>
          <a:bodyPr wrap="square" numCol="1" compatLnSpc="1">
            <a:prstTxWarp prst="textNoShape">
              <a:avLst/>
            </a:prstTxWarp>
          </a:bodyPr>
          <a:lstStyle/>
          <a:p>
            <a:r>
              <a:rPr lang="en-US" altLang="en-US" i="1" cap="none" dirty="0" smtClean="0"/>
              <a:t>Why alignment?</a:t>
            </a:r>
          </a:p>
        </p:txBody>
      </p:sp>
      <p:sp>
        <p:nvSpPr>
          <p:cNvPr id="3" name="Content Placeholder 2"/>
          <p:cNvSpPr>
            <a:spLocks noGrp="1"/>
          </p:cNvSpPr>
          <p:nvPr>
            <p:ph idx="1"/>
          </p:nvPr>
        </p:nvSpPr>
        <p:spPr>
          <a:xfrm>
            <a:off x="457200" y="1284288"/>
            <a:ext cx="8229600" cy="5802312"/>
          </a:xfrm>
        </p:spPr>
        <p:txBody>
          <a:bodyPr/>
          <a:lstStyle/>
          <a:p>
            <a:pPr>
              <a:defRPr/>
            </a:pPr>
            <a:endParaRPr lang="en-US" dirty="0" smtClean="0">
              <a:solidFill>
                <a:schemeClr val="tx1">
                  <a:lumMod val="85000"/>
                  <a:lumOff val="15000"/>
                </a:schemeClr>
              </a:solidFill>
            </a:endParaRPr>
          </a:p>
          <a:p>
            <a:pPr>
              <a:defRPr/>
            </a:pPr>
            <a:endParaRPr lang="en-US" dirty="0">
              <a:solidFill>
                <a:schemeClr val="tx1">
                  <a:lumMod val="85000"/>
                  <a:lumOff val="15000"/>
                </a:schemeClr>
              </a:solidFill>
            </a:endParaRPr>
          </a:p>
          <a:p>
            <a:pPr>
              <a:defRPr/>
            </a:pPr>
            <a:endParaRPr lang="en-US" dirty="0" smtClean="0">
              <a:solidFill>
                <a:schemeClr val="tx1">
                  <a:lumMod val="85000"/>
                  <a:lumOff val="15000"/>
                </a:schemeClr>
              </a:solidFill>
            </a:endParaRPr>
          </a:p>
          <a:p>
            <a:pPr>
              <a:defRPr/>
            </a:pPr>
            <a:r>
              <a:rPr lang="en-US" dirty="0" smtClean="0">
                <a:solidFill>
                  <a:schemeClr val="tx1">
                    <a:lumMod val="85000"/>
                    <a:lumOff val="15000"/>
                  </a:schemeClr>
                </a:solidFill>
              </a:rPr>
              <a:t>Too many secondary and postsecondary leaders and educators lack </a:t>
            </a:r>
            <a:r>
              <a:rPr lang="en-US" b="1" dirty="0" smtClean="0">
                <a:solidFill>
                  <a:schemeClr val="tx1">
                    <a:lumMod val="85000"/>
                    <a:lumOff val="15000"/>
                  </a:schemeClr>
                </a:solidFill>
              </a:rPr>
              <a:t>shared and accurate information</a:t>
            </a:r>
            <a:r>
              <a:rPr lang="en-US" dirty="0" smtClean="0">
                <a:solidFill>
                  <a:schemeClr val="tx1">
                    <a:lumMod val="85000"/>
                    <a:lumOff val="15000"/>
                  </a:schemeClr>
                </a:solidFill>
              </a:rPr>
              <a:t> and </a:t>
            </a:r>
            <a:r>
              <a:rPr lang="en-US" b="1" dirty="0" smtClean="0">
                <a:solidFill>
                  <a:schemeClr val="tx1">
                    <a:lumMod val="85000"/>
                    <a:lumOff val="15000"/>
                  </a:schemeClr>
                </a:solidFill>
              </a:rPr>
              <a:t>understanding</a:t>
            </a:r>
            <a:r>
              <a:rPr lang="en-US" dirty="0" smtClean="0">
                <a:solidFill>
                  <a:schemeClr val="tx1">
                    <a:lumMod val="85000"/>
                    <a:lumOff val="15000"/>
                  </a:schemeClr>
                </a:solidFill>
              </a:rPr>
              <a:t> of what a student must know and do to be successful in postsecondary education and careers;</a:t>
            </a:r>
          </a:p>
          <a:p>
            <a:pPr>
              <a:defRPr/>
            </a:pPr>
            <a:endParaRPr lang="en-US" sz="1100" dirty="0" smtClean="0">
              <a:solidFill>
                <a:schemeClr val="tx1">
                  <a:lumMod val="85000"/>
                  <a:lumOff val="15000"/>
                </a:schemeClr>
              </a:solidFill>
            </a:endParaRPr>
          </a:p>
          <a:p>
            <a:pPr>
              <a:defRPr/>
            </a:pPr>
            <a:r>
              <a:rPr lang="en-US" dirty="0" smtClean="0">
                <a:solidFill>
                  <a:schemeClr val="tx1">
                    <a:lumMod val="85000"/>
                    <a:lumOff val="15000"/>
                  </a:schemeClr>
                </a:solidFill>
              </a:rPr>
              <a:t>Too many students enter postsecondary education but do not </a:t>
            </a:r>
            <a:r>
              <a:rPr lang="en-US" b="1" dirty="0" smtClean="0">
                <a:solidFill>
                  <a:schemeClr val="tx1">
                    <a:lumMod val="85000"/>
                    <a:lumOff val="15000"/>
                  </a:schemeClr>
                </a:solidFill>
              </a:rPr>
              <a:t>complete</a:t>
            </a:r>
            <a:r>
              <a:rPr lang="en-US" dirty="0" smtClean="0">
                <a:solidFill>
                  <a:schemeClr val="tx1">
                    <a:lumMod val="85000"/>
                    <a:lumOff val="15000"/>
                  </a:schemeClr>
                </a:solidFill>
              </a:rPr>
              <a:t> in a timely fashion; and</a:t>
            </a:r>
          </a:p>
          <a:p>
            <a:pPr>
              <a:defRPr/>
            </a:pPr>
            <a:endParaRPr lang="en-US" sz="1100" dirty="0" smtClean="0">
              <a:solidFill>
                <a:schemeClr val="tx1">
                  <a:lumMod val="85000"/>
                  <a:lumOff val="15000"/>
                </a:schemeClr>
              </a:solidFill>
            </a:endParaRPr>
          </a:p>
          <a:p>
            <a:pPr>
              <a:defRPr/>
            </a:pPr>
            <a:r>
              <a:rPr lang="en-US" dirty="0" smtClean="0">
                <a:solidFill>
                  <a:schemeClr val="tx1">
                    <a:lumMod val="85000"/>
                    <a:lumOff val="15000"/>
                  </a:schemeClr>
                </a:solidFill>
              </a:rPr>
              <a:t>Too many students take </a:t>
            </a:r>
            <a:r>
              <a:rPr lang="en-US" b="1" dirty="0" smtClean="0">
                <a:solidFill>
                  <a:schemeClr val="tx1">
                    <a:lumMod val="85000"/>
                    <a:lumOff val="15000"/>
                  </a:schemeClr>
                </a:solidFill>
              </a:rPr>
              <a:t>developmental education</a:t>
            </a:r>
            <a:r>
              <a:rPr lang="en-US" dirty="0" smtClean="0">
                <a:solidFill>
                  <a:schemeClr val="tx1">
                    <a:lumMod val="85000"/>
                    <a:lumOff val="15000"/>
                  </a:schemeClr>
                </a:solidFill>
              </a:rPr>
              <a:t> at the postsecondary level.</a:t>
            </a:r>
          </a:p>
          <a:p>
            <a:pPr>
              <a:defRPr/>
            </a:pPr>
            <a:endParaRPr lang="en-US" dirty="0"/>
          </a:p>
        </p:txBody>
      </p:sp>
      <p:sp>
        <p:nvSpPr>
          <p:cNvPr id="2" name="Rectangle 1"/>
          <p:cNvSpPr/>
          <p:nvPr/>
        </p:nvSpPr>
        <p:spPr>
          <a:xfrm>
            <a:off x="533400" y="6019800"/>
            <a:ext cx="2452916" cy="369332"/>
          </a:xfrm>
          <a:prstGeom prst="rect">
            <a:avLst/>
          </a:prstGeom>
        </p:spPr>
        <p:txBody>
          <a:bodyPr wrap="none">
            <a:spAutoFit/>
          </a:bodyPr>
          <a:lstStyle/>
          <a:p>
            <a:r>
              <a:rPr lang="en-US" dirty="0">
                <a:solidFill>
                  <a:srgbClr val="C00000"/>
                </a:solidFill>
              </a:rPr>
              <a:t>http://untavatar.org</a:t>
            </a:r>
          </a:p>
        </p:txBody>
      </p:sp>
    </p:spTree>
    <p:extLst>
      <p:ext uri="{BB962C8B-B14F-4D97-AF65-F5344CB8AC3E}">
        <p14:creationId xmlns:p14="http://schemas.microsoft.com/office/powerpoint/2010/main" val="2219731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3A61F1E-282B-4DCB-86ED-0B82064BF885}" type="slidenum">
              <a:rPr lang="en-US" smtClean="0"/>
              <a:pPr>
                <a:defRPr/>
              </a:pPr>
              <a:t>14</a:t>
            </a:fld>
            <a:endParaRPr lang="en-US"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04800"/>
            <a:ext cx="8702675" cy="6553200"/>
          </a:xfrm>
          <a:ln w="88900" cap="sq" cmpd="thickThin">
            <a:solidFill>
              <a:schemeClr val="tx1">
                <a:lumMod val="75000"/>
                <a:lumOff val="25000"/>
              </a:schemeClr>
            </a:solidFill>
            <a:miter lim="800000"/>
          </a:ln>
          <a:effectLst>
            <a:innerShdw blurRad="76200">
              <a:srgbClr val="000000"/>
            </a:innerShdw>
          </a:effectLst>
        </p:spPr>
      </p:pic>
    </p:spTree>
    <p:extLst>
      <p:ext uri="{BB962C8B-B14F-4D97-AF65-F5344CB8AC3E}">
        <p14:creationId xmlns:p14="http://schemas.microsoft.com/office/powerpoint/2010/main" val="4256782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15</a:t>
            </a:fld>
            <a:endParaRPr lang="en-US" dirty="0"/>
          </a:p>
        </p:txBody>
      </p:sp>
      <p:sp>
        <p:nvSpPr>
          <p:cNvPr id="3" name="Footer Placeholder 2"/>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20134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and what?</a:t>
            </a:r>
            <a:endParaRPr lang="en-US" dirty="0"/>
          </a:p>
        </p:txBody>
      </p:sp>
      <p:sp>
        <p:nvSpPr>
          <p:cNvPr id="5" name="Text Placeholder 4"/>
          <p:cNvSpPr>
            <a:spLocks noGrp="1"/>
          </p:cNvSpPr>
          <p:nvPr>
            <p:ph type="body" sz="quarter" idx="13"/>
          </p:nvPr>
        </p:nvSpPr>
        <p:spPr>
          <a:xfrm>
            <a:off x="533400" y="6324600"/>
            <a:ext cx="2515644" cy="277812"/>
          </a:xfrm>
        </p:spPr>
        <p:txBody>
          <a:bodyPr>
            <a:normAutofit fontScale="85000" lnSpcReduction="20000"/>
          </a:bodyPr>
          <a:lstStyle/>
          <a:p>
            <a:pPr marL="0" indent="0">
              <a:buNone/>
            </a:pPr>
            <a:r>
              <a:rPr lang="en-US" dirty="0">
                <a:solidFill>
                  <a:srgbClr val="FF0000"/>
                </a:solidFill>
              </a:rPr>
              <a:t>http://untavatar.org</a:t>
            </a:r>
          </a:p>
          <a:p>
            <a:pPr marL="0" indent="0">
              <a:buNone/>
            </a:pP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133663"/>
            <a:ext cx="4926346" cy="4090327"/>
          </a:xfrm>
        </p:spPr>
      </p:pic>
      <p:sp>
        <p:nvSpPr>
          <p:cNvPr id="3" name="Slide Number Placeholder 2"/>
          <p:cNvSpPr>
            <a:spLocks noGrp="1"/>
          </p:cNvSpPr>
          <p:nvPr>
            <p:ph type="sldNum" sz="quarter" idx="12"/>
          </p:nvPr>
        </p:nvSpPr>
        <p:spPr/>
        <p:txBody>
          <a:bodyPr/>
          <a:lstStyle/>
          <a:p>
            <a:fld id="{A79836AA-2E5C-4B78-BCFE-529AC8470618}" type="slidenum">
              <a:rPr lang="en-US" smtClean="0"/>
              <a:pPr/>
              <a:t>16</a:t>
            </a:fld>
            <a:endParaRPr lang="en-US" dirty="0"/>
          </a:p>
        </p:txBody>
      </p:sp>
    </p:spTree>
    <p:extLst>
      <p:ext uri="{BB962C8B-B14F-4D97-AF65-F5344CB8AC3E}">
        <p14:creationId xmlns:p14="http://schemas.microsoft.com/office/powerpoint/2010/main" val="2006248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5638800"/>
            <a:ext cx="2286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35358" y="2404080"/>
            <a:ext cx="3856764" cy="4185761"/>
          </a:xfrm>
          <a:prstGeom prst="rect">
            <a:avLst/>
          </a:prstGeom>
          <a:noFill/>
        </p:spPr>
        <p:txBody>
          <a:bodyPr wrap="square" rtlCol="0">
            <a:spAutoFit/>
          </a:bodyPr>
          <a:lstStyle/>
          <a:p>
            <a:r>
              <a:rPr lang="en-US" sz="1400" b="1" dirty="0">
                <a:solidFill>
                  <a:prstClr val="black"/>
                </a:solidFill>
              </a:rPr>
              <a:t> Impact of Developmental Education and</a:t>
            </a:r>
          </a:p>
          <a:p>
            <a:r>
              <a:rPr lang="en-US" sz="1400" b="1" dirty="0">
                <a:solidFill>
                  <a:prstClr val="black"/>
                </a:solidFill>
              </a:rPr>
              <a:t>          Texas Success Initiative</a:t>
            </a:r>
          </a:p>
          <a:p>
            <a:r>
              <a:rPr lang="en-US" sz="1400" b="1" dirty="0">
                <a:solidFill>
                  <a:prstClr val="black"/>
                </a:solidFill>
              </a:rPr>
              <a:t>    </a:t>
            </a:r>
            <a:endParaRPr lang="en-US" sz="1400" b="1" dirty="0" smtClean="0">
              <a:solidFill>
                <a:prstClr val="black"/>
              </a:solidFill>
            </a:endParaRPr>
          </a:p>
          <a:p>
            <a:endParaRPr lang="en-US" sz="1400" b="1" dirty="0" smtClean="0">
              <a:solidFill>
                <a:prstClr val="black"/>
              </a:solidFill>
            </a:endParaRPr>
          </a:p>
          <a:p>
            <a:r>
              <a:rPr lang="en-US" sz="1400" b="1" dirty="0" smtClean="0">
                <a:solidFill>
                  <a:prstClr val="black"/>
                </a:solidFill>
              </a:rPr>
              <a:t>Dual </a:t>
            </a:r>
            <a:r>
              <a:rPr lang="en-US" sz="1400" b="1" dirty="0">
                <a:solidFill>
                  <a:prstClr val="black"/>
                </a:solidFill>
              </a:rPr>
              <a:t>Credit, Early College High Schools</a:t>
            </a:r>
          </a:p>
          <a:p>
            <a:endParaRPr lang="en-US" sz="1400" b="1" dirty="0">
              <a:solidFill>
                <a:prstClr val="black"/>
              </a:solidFill>
            </a:endParaRPr>
          </a:p>
          <a:p>
            <a:r>
              <a:rPr lang="en-US" sz="1400" b="1" dirty="0">
                <a:solidFill>
                  <a:prstClr val="black"/>
                </a:solidFill>
              </a:rPr>
              <a:t>         Student Support Services</a:t>
            </a:r>
          </a:p>
          <a:p>
            <a:endParaRPr lang="en-US" sz="1400" b="1" dirty="0">
              <a:solidFill>
                <a:prstClr val="black"/>
              </a:solidFill>
            </a:endParaRPr>
          </a:p>
          <a:p>
            <a:r>
              <a:rPr lang="en-US" sz="1400" b="1" dirty="0">
                <a:solidFill>
                  <a:prstClr val="black"/>
                </a:solidFill>
              </a:rPr>
              <a:t>             </a:t>
            </a:r>
            <a:r>
              <a:rPr lang="en-US" sz="1400" b="1" dirty="0" smtClean="0">
                <a:solidFill>
                  <a:prstClr val="black"/>
                </a:solidFill>
              </a:rPr>
              <a:t>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a:t>
            </a:r>
          </a:p>
          <a:p>
            <a:endParaRPr lang="en-US" sz="1400" b="1" dirty="0">
              <a:solidFill>
                <a:prstClr val="black"/>
              </a:solidFill>
            </a:endParaRPr>
          </a:p>
          <a:p>
            <a:pPr algn="ctr"/>
            <a:r>
              <a:rPr lang="en-US" sz="1400" b="1" dirty="0">
                <a:solidFill>
                  <a:prstClr val="black"/>
                </a:solidFill>
              </a:rPr>
              <a:t>              Classroom Instruction, Textbooks</a:t>
            </a:r>
          </a:p>
          <a:p>
            <a:pPr algn="ctr"/>
            <a:r>
              <a:rPr lang="en-US" sz="1400" b="1" dirty="0">
                <a:solidFill>
                  <a:prstClr val="black"/>
                </a:solidFill>
              </a:rPr>
              <a:t>                Grading, etc.</a:t>
            </a:r>
          </a:p>
          <a:p>
            <a:endParaRPr lang="en-US" sz="1400" b="1" dirty="0">
              <a:solidFill>
                <a:prstClr val="black"/>
              </a:solidFill>
            </a:endParaRPr>
          </a:p>
          <a:p>
            <a:pPr algn="r"/>
            <a:r>
              <a:rPr lang="en-US" sz="1400" b="1" dirty="0" smtClean="0">
                <a:solidFill>
                  <a:prstClr val="black"/>
                </a:solidFill>
              </a:rPr>
              <a:t>    Discipline </a:t>
            </a:r>
            <a:r>
              <a:rPr lang="en-US" sz="1400" b="1" dirty="0">
                <a:solidFill>
                  <a:prstClr val="black"/>
                </a:solidFill>
              </a:rPr>
              <a:t>Reference Course</a:t>
            </a:r>
          </a:p>
          <a:p>
            <a:pPr algn="ctr"/>
            <a:r>
              <a:rPr lang="en-US" sz="1400" b="1" dirty="0" smtClean="0">
                <a:solidFill>
                  <a:prstClr val="black"/>
                </a:solidFill>
              </a:rPr>
              <a:t>                           Profiles</a:t>
            </a:r>
          </a:p>
          <a:p>
            <a:endParaRPr lang="en-US" sz="1400" b="1" dirty="0">
              <a:solidFill>
                <a:prstClr val="black"/>
              </a:solidFill>
            </a:endParaRPr>
          </a:p>
          <a:p>
            <a:pPr algn="r"/>
            <a:r>
              <a:rPr lang="en-US" sz="1400" b="1" dirty="0">
                <a:solidFill>
                  <a:prstClr val="black"/>
                </a:solidFill>
              </a:rPr>
              <a:t>                        </a:t>
            </a:r>
            <a:r>
              <a:rPr lang="en-US" sz="1400" b="1" dirty="0" smtClean="0">
                <a:solidFill>
                  <a:prstClr val="black"/>
                </a:solidFill>
              </a:rPr>
              <a:t>College </a:t>
            </a:r>
            <a:r>
              <a:rPr lang="en-US" sz="1400" b="1" dirty="0">
                <a:solidFill>
                  <a:prstClr val="black"/>
                </a:solidFill>
              </a:rPr>
              <a:t>&amp; Career </a:t>
            </a:r>
            <a:r>
              <a:rPr lang="en-US" sz="1400" b="1" dirty="0" smtClean="0">
                <a:solidFill>
                  <a:prstClr val="black"/>
                </a:solidFill>
              </a:rPr>
              <a:t>Readiness </a:t>
            </a:r>
            <a:endParaRPr lang="en-US" sz="1400" b="1" dirty="0">
              <a:solidFill>
                <a:prstClr val="black"/>
              </a:solidFill>
            </a:endParaRPr>
          </a:p>
          <a:p>
            <a:pPr algn="r"/>
            <a:r>
              <a:rPr lang="en-US" sz="1400" b="1" dirty="0">
                <a:solidFill>
                  <a:prstClr val="black"/>
                </a:solidFill>
              </a:rPr>
              <a:t>                                  Standards 	</a:t>
            </a:r>
            <a:r>
              <a:rPr lang="en-US" sz="1400" b="1" dirty="0" smtClean="0">
                <a:solidFill>
                  <a:prstClr val="black"/>
                </a:solidFill>
              </a:rPr>
              <a:t>	</a:t>
            </a:r>
            <a:endParaRPr lang="en-US" sz="1400" b="1" dirty="0">
              <a:solidFill>
                <a:prstClr val="black"/>
              </a:solidFill>
            </a:endParaRPr>
          </a:p>
          <a:p>
            <a:pPr algn="r"/>
            <a:r>
              <a:rPr lang="en-US" sz="1400" b="1" dirty="0">
                <a:solidFill>
                  <a:prstClr val="black"/>
                </a:solidFill>
              </a:rPr>
              <a:t>                              </a:t>
            </a:r>
          </a:p>
        </p:txBody>
      </p:sp>
      <p:sp>
        <p:nvSpPr>
          <p:cNvPr id="5" name="Isosceles Triangle 4"/>
          <p:cNvSpPr/>
          <p:nvPr/>
        </p:nvSpPr>
        <p:spPr>
          <a:xfrm>
            <a:off x="2819400" y="1743075"/>
            <a:ext cx="3505200" cy="5114925"/>
          </a:xfrm>
          <a:prstGeom prst="triangle">
            <a:avLst>
              <a:gd name="adj" fmla="val 49728"/>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6" name="Straight Arrow Connector 5"/>
          <p:cNvCxnSpPr/>
          <p:nvPr/>
        </p:nvCxnSpPr>
        <p:spPr>
          <a:xfrm>
            <a:off x="3754600" y="4214463"/>
            <a:ext cx="164592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4023360" y="3352800"/>
            <a:ext cx="10972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3429000" y="5112707"/>
            <a:ext cx="228600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3108960" y="6090189"/>
            <a:ext cx="292608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4297680" y="2549047"/>
            <a:ext cx="548640" cy="0"/>
          </a:xfrm>
          <a:prstGeom prst="straightConnector1">
            <a:avLst/>
          </a:prstGeom>
          <a:ln w="28575">
            <a:solidFill>
              <a:schemeClr val="accent2">
                <a:lumMod val="50000"/>
              </a:schemeClr>
            </a:solidFill>
            <a:headEnd type="arrow"/>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68778" y="784385"/>
            <a:ext cx="7305492" cy="1200329"/>
          </a:xfrm>
          <a:prstGeom prst="rect">
            <a:avLst/>
          </a:prstGeom>
          <a:noFill/>
          <a:ln w="28575">
            <a:noFill/>
          </a:ln>
        </p:spPr>
        <p:txBody>
          <a:bodyPr wrap="square" rtlCol="0">
            <a:spAutoFit/>
          </a:bodyPr>
          <a:lstStyle/>
          <a:p>
            <a:pPr algn="ctr"/>
            <a:r>
              <a:rPr lang="en-US" sz="3600" b="1" dirty="0" smtClean="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rPr>
              <a:t>AVATAR enables Critical Conversations</a:t>
            </a:r>
            <a:endParaRPr lang="en-US" sz="3600" b="1" dirty="0">
              <a:ln w="18000">
                <a:solidFill>
                  <a:schemeClr val="accent2">
                    <a:lumMod val="50000"/>
                  </a:schemeClr>
                </a:solidFill>
                <a:prstDash val="solid"/>
                <a:miter lim="800000"/>
              </a:ln>
              <a:solidFill>
                <a:schemeClr val="bg1"/>
              </a:solidFill>
              <a:effectLst>
                <a:outerShdw blurRad="50800" dist="38100" dir="2700000" algn="tl" rotWithShape="0">
                  <a:prstClr val="black">
                    <a:alpha val="40000"/>
                  </a:prstClr>
                </a:outerShdw>
              </a:effectLst>
              <a:cs typeface="Narkisim" pitchFamily="34" charset="-79"/>
            </a:endParaRPr>
          </a:p>
        </p:txBody>
      </p:sp>
      <p:sp>
        <p:nvSpPr>
          <p:cNvPr id="12" name="TextBox 11"/>
          <p:cNvSpPr txBox="1"/>
          <p:nvPr/>
        </p:nvSpPr>
        <p:spPr>
          <a:xfrm>
            <a:off x="252497" y="2544536"/>
            <a:ext cx="3133542" cy="3970318"/>
          </a:xfrm>
          <a:prstGeom prst="rect">
            <a:avLst/>
          </a:prstGeom>
          <a:noFill/>
        </p:spPr>
        <p:txBody>
          <a:bodyPr wrap="square" rtlCol="0">
            <a:spAutoFit/>
          </a:bodyPr>
          <a:lstStyle/>
          <a:p>
            <a:pPr algn="ctr"/>
            <a:r>
              <a:rPr lang="en-US" sz="1400" dirty="0">
                <a:solidFill>
                  <a:prstClr val="black"/>
                </a:solidFill>
              </a:rPr>
              <a:t> </a:t>
            </a:r>
            <a:r>
              <a:rPr lang="en-US" sz="1400" dirty="0" smtClean="0">
                <a:solidFill>
                  <a:prstClr val="black"/>
                </a:solidFill>
              </a:rPr>
              <a:t>  </a:t>
            </a:r>
            <a:r>
              <a:rPr lang="en-US" sz="1400" b="1" dirty="0">
                <a:solidFill>
                  <a:prstClr val="black"/>
                </a:solidFill>
              </a:rPr>
              <a:t>Student Success Assessments</a:t>
            </a:r>
          </a:p>
          <a:p>
            <a:pPr algn="ctr"/>
            <a:endParaRPr lang="en-US" sz="1400" b="1" dirty="0">
              <a:solidFill>
                <a:prstClr val="black"/>
              </a:solidFill>
            </a:endParaRPr>
          </a:p>
          <a:p>
            <a:r>
              <a:rPr lang="en-US" sz="1400" b="1" dirty="0" smtClean="0">
                <a:solidFill>
                  <a:prstClr val="black"/>
                </a:solidFill>
              </a:rPr>
              <a:t> </a:t>
            </a:r>
          </a:p>
          <a:p>
            <a:pPr algn="ctr"/>
            <a:r>
              <a:rPr lang="en-US" sz="1400" b="1" dirty="0" smtClean="0">
                <a:solidFill>
                  <a:prstClr val="black"/>
                </a:solidFill>
              </a:rPr>
              <a:t>Dual </a:t>
            </a:r>
            <a:r>
              <a:rPr lang="en-US" sz="1400" b="1" dirty="0">
                <a:solidFill>
                  <a:prstClr val="black"/>
                </a:solidFill>
              </a:rPr>
              <a:t>Credit, Early College High Schools</a:t>
            </a:r>
          </a:p>
          <a:p>
            <a:pPr algn="ctr"/>
            <a:r>
              <a:rPr lang="en-US" sz="1400" b="1" dirty="0" smtClean="0">
                <a:solidFill>
                  <a:prstClr val="black"/>
                </a:solidFill>
              </a:rPr>
              <a:t>       Student </a:t>
            </a:r>
            <a:r>
              <a:rPr lang="en-US" sz="1400" b="1" dirty="0">
                <a:solidFill>
                  <a:prstClr val="black"/>
                </a:solidFill>
              </a:rPr>
              <a:t>Support </a:t>
            </a:r>
            <a:r>
              <a:rPr lang="en-US" sz="1400" b="1" dirty="0" smtClean="0">
                <a:solidFill>
                  <a:prstClr val="black"/>
                </a:solidFill>
              </a:rPr>
              <a:t>Services</a:t>
            </a:r>
          </a:p>
          <a:p>
            <a:pPr algn="ctr"/>
            <a:endParaRPr lang="en-US" sz="1400" b="1" dirty="0">
              <a:solidFill>
                <a:prstClr val="black"/>
              </a:solidFill>
            </a:endParaRPr>
          </a:p>
          <a:p>
            <a:pPr algn="ctr"/>
            <a:r>
              <a:rPr lang="en-US" sz="1400" b="1" dirty="0" smtClean="0">
                <a:solidFill>
                  <a:prstClr val="black"/>
                </a:solidFill>
              </a:rPr>
              <a:t> Educational </a:t>
            </a:r>
            <a:r>
              <a:rPr lang="en-US" sz="1400" b="1" dirty="0">
                <a:solidFill>
                  <a:prstClr val="black"/>
                </a:solidFill>
              </a:rPr>
              <a:t>Policies </a:t>
            </a:r>
            <a:r>
              <a:rPr lang="en-US" sz="1400" b="1" dirty="0" smtClean="0">
                <a:solidFill>
                  <a:prstClr val="black"/>
                </a:solidFill>
              </a:rPr>
              <a:t>&amp; </a:t>
            </a:r>
            <a:r>
              <a:rPr lang="en-US" sz="1400" b="1" dirty="0">
                <a:solidFill>
                  <a:prstClr val="black"/>
                </a:solidFill>
              </a:rPr>
              <a:t>Practices		</a:t>
            </a:r>
            <a:endParaRPr lang="en-US" sz="1400" b="1" dirty="0" smtClean="0">
              <a:solidFill>
                <a:prstClr val="black"/>
              </a:solidFill>
            </a:endParaRPr>
          </a:p>
          <a:p>
            <a:r>
              <a:rPr lang="en-US" sz="1400" b="1" dirty="0">
                <a:solidFill>
                  <a:prstClr val="black"/>
                </a:solidFill>
              </a:rPr>
              <a:t>Classroom Instruction, Textbooks</a:t>
            </a:r>
          </a:p>
          <a:p>
            <a:r>
              <a:rPr lang="en-US" sz="1400" b="1" dirty="0">
                <a:solidFill>
                  <a:prstClr val="black"/>
                </a:solidFill>
              </a:rPr>
              <a:t>                Grading, etc</a:t>
            </a:r>
            <a:r>
              <a:rPr lang="en-US" sz="1400" b="1" dirty="0" smtClean="0">
                <a:solidFill>
                  <a:prstClr val="black"/>
                </a:solidFill>
              </a:rPr>
              <a:t>.</a:t>
            </a:r>
            <a:endParaRPr lang="en-US" sz="1400" b="1" dirty="0">
              <a:solidFill>
                <a:prstClr val="black"/>
              </a:solidFill>
            </a:endParaRPr>
          </a:p>
          <a:p>
            <a:r>
              <a:rPr lang="en-US" sz="1400" b="1" dirty="0" smtClean="0">
                <a:solidFill>
                  <a:prstClr val="black"/>
                </a:solidFill>
              </a:rPr>
              <a:t>  </a:t>
            </a:r>
          </a:p>
          <a:p>
            <a:r>
              <a:rPr lang="en-US" sz="1400" b="1" dirty="0" smtClean="0">
                <a:solidFill>
                  <a:prstClr val="black"/>
                </a:solidFill>
              </a:rPr>
              <a:t>Discipline </a:t>
            </a:r>
            <a:r>
              <a:rPr lang="en-US" sz="1400" b="1" dirty="0">
                <a:solidFill>
                  <a:prstClr val="black"/>
                </a:solidFill>
              </a:rPr>
              <a:t>Specific </a:t>
            </a:r>
            <a:r>
              <a:rPr lang="en-US" sz="1400" b="1" dirty="0" smtClean="0">
                <a:solidFill>
                  <a:prstClr val="black"/>
                </a:solidFill>
              </a:rPr>
              <a:t>Course</a:t>
            </a:r>
            <a:r>
              <a:rPr lang="en-US" sz="1400" b="1" dirty="0">
                <a:solidFill>
                  <a:prstClr val="black"/>
                </a:solidFill>
              </a:rPr>
              <a:t>		</a:t>
            </a:r>
            <a:r>
              <a:rPr lang="en-US" sz="1400" b="1" dirty="0" smtClean="0">
                <a:solidFill>
                  <a:prstClr val="black"/>
                </a:solidFill>
              </a:rPr>
              <a:t>Curriculum</a:t>
            </a:r>
          </a:p>
          <a:p>
            <a:pPr algn="ctr"/>
            <a:endParaRPr lang="en-US" sz="1400" b="1" dirty="0" smtClean="0">
              <a:solidFill>
                <a:prstClr val="black"/>
              </a:solidFill>
            </a:endParaRPr>
          </a:p>
          <a:p>
            <a:pPr algn="ctr"/>
            <a:endParaRPr lang="en-US" sz="1400" b="1" dirty="0">
              <a:solidFill>
                <a:prstClr val="black"/>
              </a:solidFill>
            </a:endParaRPr>
          </a:p>
          <a:p>
            <a:pPr algn="ctr"/>
            <a:r>
              <a:rPr lang="en-US" sz="1400" b="1" dirty="0" smtClean="0">
                <a:solidFill>
                  <a:prstClr val="black"/>
                </a:solidFill>
              </a:rPr>
              <a:t>Texas </a:t>
            </a:r>
            <a:r>
              <a:rPr lang="en-US" sz="1400" b="1" dirty="0">
                <a:solidFill>
                  <a:prstClr val="black"/>
                </a:solidFill>
              </a:rPr>
              <a:t>Essential </a:t>
            </a:r>
            <a:r>
              <a:rPr lang="en-US" sz="1400" b="1" dirty="0" smtClean="0">
                <a:solidFill>
                  <a:prstClr val="black"/>
                </a:solidFill>
              </a:rPr>
              <a:t>Knowledge                                               </a:t>
            </a:r>
            <a:r>
              <a:rPr lang="en-US" sz="1400" b="1" dirty="0">
                <a:solidFill>
                  <a:prstClr val="black"/>
                </a:solidFill>
              </a:rPr>
              <a:t>and Skills</a:t>
            </a:r>
          </a:p>
        </p:txBody>
      </p:sp>
      <p:sp>
        <p:nvSpPr>
          <p:cNvPr id="14" name="TextBox 13"/>
          <p:cNvSpPr txBox="1"/>
          <p:nvPr/>
        </p:nvSpPr>
        <p:spPr>
          <a:xfrm>
            <a:off x="151879" y="1893634"/>
            <a:ext cx="1829844" cy="369332"/>
          </a:xfrm>
          <a:prstGeom prst="rect">
            <a:avLst/>
          </a:prstGeom>
          <a:no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i="1" dirty="0" smtClean="0">
                <a:solidFill>
                  <a:schemeClr val="tx1"/>
                </a:solidFill>
              </a:rPr>
              <a:t>Secondary</a:t>
            </a:r>
            <a:endParaRPr lang="en-US" b="1" i="1" dirty="0">
              <a:solidFill>
                <a:schemeClr val="tx1"/>
              </a:solidFill>
            </a:endParaRPr>
          </a:p>
        </p:txBody>
      </p:sp>
      <p:sp>
        <p:nvSpPr>
          <p:cNvPr id="15" name="TextBox 14"/>
          <p:cNvSpPr txBox="1"/>
          <p:nvPr/>
        </p:nvSpPr>
        <p:spPr>
          <a:xfrm>
            <a:off x="6637611" y="1831641"/>
            <a:ext cx="2253891" cy="369332"/>
          </a:xfrm>
          <a:prstGeom prst="rect">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en-US" b="1" i="1" dirty="0">
                <a:solidFill>
                  <a:schemeClr val="tx1"/>
                </a:solidFill>
              </a:rPr>
              <a:t>Post-Secondary</a:t>
            </a:r>
          </a:p>
        </p:txBody>
      </p:sp>
      <p:sp>
        <p:nvSpPr>
          <p:cNvPr id="16" name="TextBox 15"/>
          <p:cNvSpPr txBox="1"/>
          <p:nvPr/>
        </p:nvSpPr>
        <p:spPr>
          <a:xfrm>
            <a:off x="311828" y="2189604"/>
            <a:ext cx="3985852" cy="338554"/>
          </a:xfrm>
          <a:prstGeom prst="rect">
            <a:avLst/>
          </a:prstGeom>
          <a:noFill/>
        </p:spPr>
        <p:txBody>
          <a:bodyPr wrap="square" rtlCol="0">
            <a:spAutoFit/>
          </a:bodyPr>
          <a:lstStyle/>
          <a:p>
            <a:r>
              <a:rPr lang="en-US" sz="1600" b="1" i="1" u="sng" dirty="0">
                <a:solidFill>
                  <a:schemeClr val="accent2">
                    <a:lumMod val="50000"/>
                  </a:schemeClr>
                </a:solidFill>
              </a:rPr>
              <a:t>Graduate </a:t>
            </a:r>
            <a:r>
              <a:rPr lang="en-US" sz="1600" b="1" u="sng" dirty="0">
                <a:solidFill>
                  <a:schemeClr val="accent2">
                    <a:lumMod val="50000"/>
                  </a:schemeClr>
                </a:solidFill>
              </a:rPr>
              <a:t>College/Career</a:t>
            </a:r>
            <a:r>
              <a:rPr lang="en-US" sz="1600" b="1" i="1" u="sng" dirty="0">
                <a:solidFill>
                  <a:schemeClr val="accent2">
                    <a:lumMod val="50000"/>
                  </a:schemeClr>
                </a:solidFill>
              </a:rPr>
              <a:t> Ready</a:t>
            </a:r>
          </a:p>
        </p:txBody>
      </p:sp>
      <p:sp>
        <p:nvSpPr>
          <p:cNvPr id="17" name="TextBox 16"/>
          <p:cNvSpPr txBox="1"/>
          <p:nvPr/>
        </p:nvSpPr>
        <p:spPr>
          <a:xfrm>
            <a:off x="6443352" y="2136171"/>
            <a:ext cx="2773680" cy="338554"/>
          </a:xfrm>
          <a:prstGeom prst="rect">
            <a:avLst/>
          </a:prstGeom>
          <a:noFill/>
        </p:spPr>
        <p:txBody>
          <a:bodyPr wrap="square" rtlCol="0">
            <a:spAutoFit/>
          </a:bodyPr>
          <a:lstStyle/>
          <a:p>
            <a:r>
              <a:rPr lang="en-US" sz="1600" b="1" u="sng" dirty="0">
                <a:solidFill>
                  <a:schemeClr val="accent2">
                    <a:lumMod val="50000"/>
                  </a:schemeClr>
                </a:solidFill>
              </a:rPr>
              <a:t>Graduate Career Ready</a:t>
            </a:r>
          </a:p>
        </p:txBody>
      </p:sp>
      <p:sp>
        <p:nvSpPr>
          <p:cNvPr id="4" name="Slide Number Placeholder 3"/>
          <p:cNvSpPr>
            <a:spLocks noGrp="1"/>
          </p:cNvSpPr>
          <p:nvPr>
            <p:ph type="sldNum" sz="quarter" idx="12"/>
          </p:nvPr>
        </p:nvSpPr>
        <p:spPr/>
        <p:txBody>
          <a:bodyPr/>
          <a:lstStyle/>
          <a:p>
            <a:fld id="{A79836AA-2E5C-4B78-BCFE-529AC8470618}" type="slidenum">
              <a:rPr lang="en-US" smtClean="0"/>
              <a:pPr/>
              <a:t>17</a:t>
            </a:fld>
            <a:endParaRPr lang="en-US" dirty="0"/>
          </a:p>
        </p:txBody>
      </p:sp>
      <p:sp>
        <p:nvSpPr>
          <p:cNvPr id="19" name="Footer Placeholder 18"/>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336330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Reminder:  Collective impact preconditions</a:t>
            </a:r>
            <a:endParaRPr lang="en-US" sz="2800" b="1" dirty="0"/>
          </a:p>
        </p:txBody>
      </p:sp>
      <p:sp>
        <p:nvSpPr>
          <p:cNvPr id="3" name="Content Placeholder 2"/>
          <p:cNvSpPr>
            <a:spLocks noGrp="1"/>
          </p:cNvSpPr>
          <p:nvPr>
            <p:ph idx="1"/>
          </p:nvPr>
        </p:nvSpPr>
        <p:spPr/>
        <p:txBody>
          <a:bodyPr>
            <a:normAutofit/>
          </a:bodyPr>
          <a:lstStyle/>
          <a:p>
            <a:r>
              <a:rPr lang="en-US" sz="3200" dirty="0" smtClean="0"/>
              <a:t>Common agenda</a:t>
            </a:r>
          </a:p>
          <a:p>
            <a:r>
              <a:rPr lang="en-US" sz="3200" dirty="0" smtClean="0"/>
              <a:t>Shared measurement system</a:t>
            </a:r>
          </a:p>
          <a:p>
            <a:r>
              <a:rPr lang="en-US" sz="3200" dirty="0" smtClean="0"/>
              <a:t>Mutually reinforcing activities</a:t>
            </a:r>
          </a:p>
          <a:p>
            <a:r>
              <a:rPr lang="en-US" sz="3200" dirty="0" smtClean="0"/>
              <a:t>Continuous communication</a:t>
            </a:r>
          </a:p>
          <a:p>
            <a:r>
              <a:rPr lang="en-US" sz="3200" dirty="0" smtClean="0"/>
              <a:t>Backbone support organizations</a:t>
            </a:r>
            <a:endParaRPr lang="en-US" sz="3200"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sp>
        <p:nvSpPr>
          <p:cNvPr id="6" name="Slide Number Placeholder 5"/>
          <p:cNvSpPr>
            <a:spLocks noGrp="1"/>
          </p:cNvSpPr>
          <p:nvPr>
            <p:ph type="sldNum" sz="quarter" idx="12"/>
          </p:nvPr>
        </p:nvSpPr>
        <p:spPr/>
        <p:txBody>
          <a:bodyPr/>
          <a:lstStyle/>
          <a:p>
            <a:fld id="{A79836AA-2E5C-4B78-BCFE-529AC8470618}" type="slidenum">
              <a:rPr lang="en-US" smtClean="0"/>
              <a:pPr/>
              <a:t>18</a:t>
            </a:fld>
            <a:endParaRPr lang="en-US" dirty="0"/>
          </a:p>
        </p:txBody>
      </p:sp>
    </p:spTree>
    <p:extLst>
      <p:ext uri="{BB962C8B-B14F-4D97-AF65-F5344CB8AC3E}">
        <p14:creationId xmlns:p14="http://schemas.microsoft.com/office/powerpoint/2010/main" val="282278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could you better contribute to the collective impact of your college?</a:t>
            </a:r>
          </a:p>
        </p:txBody>
      </p:sp>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19</a:t>
            </a:fld>
            <a:endParaRPr lang="en-US" dirty="0"/>
          </a:p>
        </p:txBody>
      </p:sp>
      <p:pic>
        <p:nvPicPr>
          <p:cNvPr id="5"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756318"/>
            <a:ext cx="3055063" cy="2602461"/>
          </a:xfrm>
          <a:prstGeom prst="rect">
            <a:avLst/>
          </a:prstGeom>
          <a:ln>
            <a:noFill/>
          </a:ln>
          <a:effectLst>
            <a:softEdge rad="112500"/>
          </a:effectLst>
        </p:spPr>
      </p:pic>
    </p:spTree>
    <p:extLst>
      <p:ext uri="{BB962C8B-B14F-4D97-AF65-F5344CB8AC3E}">
        <p14:creationId xmlns:p14="http://schemas.microsoft.com/office/powerpoint/2010/main" val="159989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Overview</a:t>
            </a:r>
            <a:endParaRPr lang="en-US" dirty="0"/>
          </a:p>
        </p:txBody>
      </p:sp>
      <p:sp>
        <p:nvSpPr>
          <p:cNvPr id="3" name="Content Placeholder 2"/>
          <p:cNvSpPr>
            <a:spLocks noGrp="1"/>
          </p:cNvSpPr>
          <p:nvPr>
            <p:ph idx="1"/>
          </p:nvPr>
        </p:nvSpPr>
        <p:spPr/>
        <p:txBody>
          <a:bodyPr>
            <a:normAutofit lnSpcReduction="10000"/>
          </a:bodyPr>
          <a:lstStyle/>
          <a:p>
            <a:pPr>
              <a:buFont typeface="+mj-lt"/>
              <a:buAutoNum type="arabicPeriod"/>
            </a:pPr>
            <a:r>
              <a:rPr lang="en-US" sz="2800" b="1" dirty="0" smtClean="0"/>
              <a:t>What is “collective impact”? </a:t>
            </a:r>
          </a:p>
          <a:p>
            <a:pPr>
              <a:buFont typeface="+mj-lt"/>
              <a:buAutoNum type="arabicPeriod"/>
            </a:pPr>
            <a:r>
              <a:rPr lang="en-US" sz="2800" b="1" dirty="0" smtClean="0"/>
              <a:t>How might it be applied to AVATAR (Academic Vertical Alignment Training and Renewal) and to our collaborative work?</a:t>
            </a:r>
          </a:p>
          <a:p>
            <a:pPr>
              <a:buFont typeface="+mj-lt"/>
              <a:buAutoNum type="arabicPeriod"/>
            </a:pPr>
            <a:r>
              <a:rPr lang="en-US" sz="2800" b="1" dirty="0" smtClean="0"/>
              <a:t>What is the “dual capacity building framework,” and why do we need it now?</a:t>
            </a:r>
          </a:p>
          <a:p>
            <a:pPr>
              <a:buFont typeface="+mj-lt"/>
              <a:buAutoNum type="arabicPeriod"/>
            </a:pPr>
            <a:endParaRPr lang="en-US" sz="2800" dirty="0" smtClean="0"/>
          </a:p>
          <a:p>
            <a:endParaRPr lang="en-US" sz="2800" dirty="0"/>
          </a:p>
        </p:txBody>
      </p:sp>
      <p:sp>
        <p:nvSpPr>
          <p:cNvPr id="6" name="Text Placeholder 5"/>
          <p:cNvSpPr>
            <a:spLocks noGrp="1"/>
          </p:cNvSpPr>
          <p:nvPr>
            <p:ph type="body" sz="quarter" idx="13"/>
          </p:nvPr>
        </p:nvSpPr>
        <p:spPr/>
        <p:txBody>
          <a:bodyPr>
            <a:normAutofit fontScale="62500" lnSpcReduction="20000"/>
          </a:bodyPr>
          <a:lstStyle/>
          <a:p>
            <a:r>
              <a:rPr lang="en-US" dirty="0">
                <a:solidFill>
                  <a:srgbClr val="C00000"/>
                </a:solidFill>
              </a:rPr>
              <a:t>http://untavatar.org</a:t>
            </a:r>
          </a:p>
          <a:p>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2</a:t>
            </a:fld>
            <a:endParaRPr lang="en-US" dirty="0"/>
          </a:p>
        </p:txBody>
      </p:sp>
    </p:spTree>
    <p:extLst>
      <p:ext uri="{BB962C8B-B14F-4D97-AF65-F5344CB8AC3E}">
        <p14:creationId xmlns:p14="http://schemas.microsoft.com/office/powerpoint/2010/main" val="3492331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dirty="0" smtClean="0"/>
              <a:t>What is Dual Capacity Building?</a:t>
            </a:r>
            <a:endParaRPr lang="en-US" dirty="0"/>
          </a:p>
        </p:txBody>
      </p:sp>
      <p:graphicFrame>
        <p:nvGraphicFramePr>
          <p:cNvPr id="3" name="Table 2"/>
          <p:cNvGraphicFramePr>
            <a:graphicFrameLocks noGrp="1"/>
          </p:cNvGraphicFramePr>
          <p:nvPr/>
        </p:nvGraphicFramePr>
        <p:xfrm>
          <a:off x="1295400" y="37642800"/>
          <a:ext cx="615440" cy="36091817"/>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2"/>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8" name="Picture 6" descr="Graduation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1981200"/>
            <a:ext cx="3168066" cy="3168066"/>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A79836AA-2E5C-4B78-BCFE-529AC8470618}" type="slidenum">
              <a:rPr lang="en-US" smtClean="0"/>
              <a:pPr/>
              <a:t>20</a:t>
            </a:fld>
            <a:endParaRPr lang="en-US" dirty="0"/>
          </a:p>
        </p:txBody>
      </p:sp>
    </p:spTree>
    <p:extLst>
      <p:ext uri="{BB962C8B-B14F-4D97-AF65-F5344CB8AC3E}">
        <p14:creationId xmlns:p14="http://schemas.microsoft.com/office/powerpoint/2010/main" val="24089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Capacity Building Framework</a:t>
            </a:r>
            <a:endParaRPr lang="en-US" dirty="0"/>
          </a:p>
        </p:txBody>
      </p:sp>
      <p:sp>
        <p:nvSpPr>
          <p:cNvPr id="4" name="Text Placeholder 3"/>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pic>
        <p:nvPicPr>
          <p:cNvPr id="14338" name="Picture 2" descr="Consectetur adipiscing el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340" y="2521853"/>
            <a:ext cx="4435201" cy="2460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5105400"/>
            <a:ext cx="7315200" cy="369332"/>
          </a:xfrm>
          <a:prstGeom prst="rect">
            <a:avLst/>
          </a:prstGeom>
        </p:spPr>
        <p:txBody>
          <a:bodyPr wrap="square">
            <a:spAutoFit/>
          </a:bodyPr>
          <a:lstStyle/>
          <a:p>
            <a:r>
              <a:rPr lang="en-US" dirty="0">
                <a:hlinkClick r:id="rId3"/>
              </a:rPr>
              <a:t>http://teacher.scholastic.com/products/face/framework.html</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21</a:t>
            </a:fld>
            <a:endParaRPr lang="en-US" dirty="0"/>
          </a:p>
        </p:txBody>
      </p:sp>
    </p:spTree>
    <p:extLst>
      <p:ext uri="{BB962C8B-B14F-4D97-AF65-F5344CB8AC3E}">
        <p14:creationId xmlns:p14="http://schemas.microsoft.com/office/powerpoint/2010/main" val="4218538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Texas High School Graduation Requirements </a:t>
            </a:r>
            <a:endParaRPr lang="en-US" dirty="0"/>
          </a:p>
        </p:txBody>
      </p:sp>
      <p:sp>
        <p:nvSpPr>
          <p:cNvPr id="3" name="Text Placeholder 2"/>
          <p:cNvSpPr>
            <a:spLocks noGrp="1"/>
          </p:cNvSpPr>
          <p:nvPr>
            <p:ph type="body" idx="1"/>
          </p:nvPr>
        </p:nvSpPr>
        <p:spPr/>
        <p:txBody>
          <a:bodyPr/>
          <a:lstStyle/>
          <a:p>
            <a:r>
              <a:rPr lang="en-US" b="1" dirty="0" smtClean="0">
                <a:solidFill>
                  <a:srgbClr val="C00000"/>
                </a:solidFill>
              </a:rPr>
              <a:t>Graduation Toolkit</a:t>
            </a:r>
            <a:endParaRPr lang="en-US" b="1" dirty="0">
              <a:solidFill>
                <a:srgbClr val="C00000"/>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1300163" y="3594497"/>
            <a:ext cx="2771775" cy="2078831"/>
          </a:xfrm>
        </p:spPr>
      </p:pic>
      <p:sp>
        <p:nvSpPr>
          <p:cNvPr id="5" name="Text Placeholder 4"/>
          <p:cNvSpPr>
            <a:spLocks noGrp="1"/>
          </p:cNvSpPr>
          <p:nvPr>
            <p:ph type="body" sz="quarter" idx="3"/>
          </p:nvPr>
        </p:nvSpPr>
        <p:spPr>
          <a:xfrm>
            <a:off x="4648200" y="2362200"/>
            <a:ext cx="2819400" cy="759290"/>
          </a:xfrm>
        </p:spPr>
        <p:txBody>
          <a:bodyPr/>
          <a:lstStyle/>
          <a:p>
            <a:pPr algn="just"/>
            <a:r>
              <a:rPr lang="en-US" b="1" dirty="0" err="1" smtClean="0"/>
              <a:t>Herramientas</a:t>
            </a:r>
            <a:r>
              <a:rPr lang="en-US" b="1" dirty="0" smtClean="0"/>
              <a:t>  para </a:t>
            </a:r>
            <a:r>
              <a:rPr lang="en-US" b="1" dirty="0" err="1" smtClean="0"/>
              <a:t>graduarse</a:t>
            </a:r>
            <a:endParaRPr lang="en-US" b="1" dirty="0"/>
          </a:p>
        </p:txBody>
      </p:sp>
      <p:sp>
        <p:nvSpPr>
          <p:cNvPr id="8" name="Slide Number Placeholder 7"/>
          <p:cNvSpPr>
            <a:spLocks noGrp="1"/>
          </p:cNvSpPr>
          <p:nvPr>
            <p:ph type="sldNum" sz="quarter" idx="12"/>
          </p:nvPr>
        </p:nvSpPr>
        <p:spPr/>
        <p:txBody>
          <a:bodyPr/>
          <a:lstStyle/>
          <a:p>
            <a:fld id="{A79836AA-2E5C-4B78-BCFE-529AC8470618}" type="slidenum">
              <a:rPr lang="en-US" smtClean="0"/>
              <a:pPr/>
              <a:t>22</a:t>
            </a:fld>
            <a:endParaRPr lang="en-US" dirty="0"/>
          </a:p>
        </p:txBody>
      </p:sp>
      <p:sp>
        <p:nvSpPr>
          <p:cNvPr id="9" name="Footer Placeholder 8"/>
          <p:cNvSpPr>
            <a:spLocks noGrp="1"/>
          </p:cNvSpPr>
          <p:nvPr>
            <p:ph type="ftr" sz="quarter" idx="11"/>
          </p:nvPr>
        </p:nvSpPr>
        <p:spPr/>
        <p:txBody>
          <a:bodyPr/>
          <a:lstStyle/>
          <a:p>
            <a:r>
              <a:rPr lang="en-US" smtClean="0"/>
              <a:t>http://untavatar.org</a:t>
            </a:r>
            <a:endParaRPr lang="en-US" dirty="0"/>
          </a:p>
        </p:txBody>
      </p:sp>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rot="5400000">
            <a:off x="4462250" y="3657527"/>
            <a:ext cx="2706801" cy="2030101"/>
          </a:xfrm>
        </p:spPr>
      </p:pic>
    </p:spTree>
    <p:extLst>
      <p:ext uri="{BB962C8B-B14F-4D97-AF65-F5344CB8AC3E}">
        <p14:creationId xmlns:p14="http://schemas.microsoft.com/office/powerpoint/2010/main" val="3504012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Expectation of Family Engagement</a:t>
            </a:r>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23</a:t>
            </a:fld>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pic>
        <p:nvPicPr>
          <p:cNvPr id="6" name="Picture 2" descr="http://www.southplainsgentx.org/uploads/1/0/5/4/10549296/150869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292348"/>
            <a:ext cx="4381500" cy="3276257"/>
          </a:xfrm>
          <a:noFill/>
        </p:spPr>
      </p:pic>
      <p:sp>
        <p:nvSpPr>
          <p:cNvPr id="7" name="TextBox 6"/>
          <p:cNvSpPr txBox="1"/>
          <p:nvPr/>
        </p:nvSpPr>
        <p:spPr>
          <a:xfrm>
            <a:off x="2819400" y="5817587"/>
            <a:ext cx="3733800" cy="369332"/>
          </a:xfrm>
          <a:prstGeom prst="rect">
            <a:avLst/>
          </a:prstGeom>
          <a:noFill/>
        </p:spPr>
        <p:txBody>
          <a:bodyPr wrap="square" rtlCol="0">
            <a:spAutoFit/>
          </a:bodyPr>
          <a:lstStyle/>
          <a:p>
            <a:r>
              <a:rPr lang="en-US" dirty="0" smtClean="0"/>
              <a:t>Please look at our handout!</a:t>
            </a:r>
            <a:endParaRPr lang="en-US" dirty="0"/>
          </a:p>
        </p:txBody>
      </p:sp>
    </p:spTree>
    <p:extLst>
      <p:ext uri="{BB962C8B-B14F-4D97-AF65-F5344CB8AC3E}">
        <p14:creationId xmlns:p14="http://schemas.microsoft.com/office/powerpoint/2010/main" val="382183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three actions would you take to engage the families of your students?  Why would you do this?</a:t>
            </a:r>
            <a:endParaRPr lang="en-US" dirty="0"/>
          </a:p>
        </p:txBody>
      </p:sp>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24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2454" y="4236406"/>
            <a:ext cx="2057400" cy="2057400"/>
          </a:xfrm>
          <a:prstGeom prst="rect">
            <a:avLst/>
          </a:prstGeom>
        </p:spPr>
      </p:pic>
    </p:spTree>
    <p:extLst>
      <p:ext uri="{BB962C8B-B14F-4D97-AF65-F5344CB8AC3E}">
        <p14:creationId xmlns:p14="http://schemas.microsoft.com/office/powerpoint/2010/main" val="2839035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Concluding Observations</a:t>
            </a:r>
            <a:endParaRPr lang="en-US" dirty="0"/>
          </a:p>
        </p:txBody>
      </p:sp>
      <p:sp>
        <p:nvSpPr>
          <p:cNvPr id="3" name="Content Placeholder 2"/>
          <p:cNvSpPr>
            <a:spLocks noGrp="1"/>
          </p:cNvSpPr>
          <p:nvPr>
            <p:ph idx="1"/>
          </p:nvPr>
        </p:nvSpPr>
        <p:spPr/>
        <p:txBody>
          <a:bodyPr>
            <a:normAutofit/>
          </a:bodyPr>
          <a:lstStyle/>
          <a:p>
            <a:r>
              <a:rPr lang="en-US" sz="2000" dirty="0" smtClean="0"/>
              <a:t>Partnerships of secondary and post-secondary education can streamline and customize pathways within the curriculum to address local needs.</a:t>
            </a:r>
          </a:p>
          <a:p>
            <a:r>
              <a:rPr lang="en-US" sz="2000" dirty="0" smtClean="0"/>
              <a:t>Workforce partners can help to identify needs and related resources within a community.</a:t>
            </a:r>
          </a:p>
          <a:p>
            <a:r>
              <a:rPr lang="en-US" sz="2000" dirty="0" smtClean="0"/>
              <a:t>The concept of collective impact enables organizations to contribute within the scope of their missions.   </a:t>
            </a:r>
          </a:p>
          <a:p>
            <a:pPr marL="0" indent="0">
              <a:buNone/>
            </a:pPr>
            <a:endParaRPr lang="en-US" sz="2000" dirty="0" smtClean="0"/>
          </a:p>
          <a:p>
            <a:pPr marL="0" indent="0">
              <a:buNone/>
            </a:pPr>
            <a:endParaRPr lang="en-US" sz="2000" dirty="0"/>
          </a:p>
        </p:txBody>
      </p:sp>
      <p:sp>
        <p:nvSpPr>
          <p:cNvPr id="5" name="Text Placeholder 4"/>
          <p:cNvSpPr>
            <a:spLocks noGrp="1"/>
          </p:cNvSpPr>
          <p:nvPr>
            <p:ph type="body" sz="quarter" idx="13"/>
          </p:nvPr>
        </p:nvSpPr>
        <p:spPr/>
        <p:txBody>
          <a:bodyPr>
            <a:normAutofit fontScale="85000" lnSpcReduction="20000"/>
          </a:bodyPr>
          <a:lstStyle/>
          <a:p>
            <a:pPr marL="0" indent="0">
              <a:buNone/>
            </a:pPr>
            <a:r>
              <a:rPr lang="en-US" dirty="0">
                <a:solidFill>
                  <a:srgbClr val="FF0000"/>
                </a:solidFill>
              </a:rPr>
              <a:t>http://untavatar.org</a:t>
            </a:r>
          </a:p>
          <a:p>
            <a:pPr marL="0" indent="0">
              <a:buNone/>
            </a:pP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25</a:t>
            </a:fld>
            <a:endParaRPr lang="en-US" dirty="0"/>
          </a:p>
        </p:txBody>
      </p:sp>
    </p:spTree>
    <p:extLst>
      <p:ext uri="{BB962C8B-B14F-4D97-AF65-F5344CB8AC3E}">
        <p14:creationId xmlns:p14="http://schemas.microsoft.com/office/powerpoint/2010/main" val="31737371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Concluding Observations</a:t>
            </a:r>
            <a:endParaRPr lang="en-US" dirty="0"/>
          </a:p>
        </p:txBody>
      </p:sp>
      <p:sp>
        <p:nvSpPr>
          <p:cNvPr id="3" name="Content Placeholder 2"/>
          <p:cNvSpPr>
            <a:spLocks noGrp="1"/>
          </p:cNvSpPr>
          <p:nvPr>
            <p:ph idx="1"/>
          </p:nvPr>
        </p:nvSpPr>
        <p:spPr/>
        <p:txBody>
          <a:bodyPr>
            <a:normAutofit/>
          </a:bodyPr>
          <a:lstStyle/>
          <a:p>
            <a:r>
              <a:rPr lang="en-US" sz="2000" dirty="0" smtClean="0"/>
              <a:t>Measureable indicators of progress are key to collective impact.</a:t>
            </a:r>
          </a:p>
          <a:p>
            <a:r>
              <a:rPr lang="en-US" sz="2000" dirty="0" smtClean="0"/>
              <a:t>Students are supported when families and college staff are invested in their success.</a:t>
            </a:r>
          </a:p>
          <a:p>
            <a:r>
              <a:rPr lang="en-US" sz="2000" dirty="0" smtClean="0"/>
              <a:t>Dual capacity building requires the thoughtful participation of both educators and families.</a:t>
            </a:r>
          </a:p>
          <a:p>
            <a:r>
              <a:rPr lang="en-US" sz="2000" smtClean="0"/>
              <a:t>Engaged parents </a:t>
            </a:r>
            <a:r>
              <a:rPr lang="en-US" sz="2000" dirty="0" smtClean="0"/>
              <a:t>of FTIC students often become students themselves!</a:t>
            </a:r>
          </a:p>
          <a:p>
            <a:endParaRPr lang="en-US" sz="2000" dirty="0" smtClean="0"/>
          </a:p>
          <a:p>
            <a:endParaRPr lang="en-US" sz="2000" dirty="0" smtClean="0"/>
          </a:p>
          <a:p>
            <a:endParaRPr lang="en-US" sz="2000" dirty="0"/>
          </a:p>
        </p:txBody>
      </p:sp>
      <p:sp>
        <p:nvSpPr>
          <p:cNvPr id="5" name="Text Placeholder 4"/>
          <p:cNvSpPr>
            <a:spLocks noGrp="1"/>
          </p:cNvSpPr>
          <p:nvPr>
            <p:ph type="body" sz="quarter" idx="13"/>
          </p:nvPr>
        </p:nvSpPr>
        <p:spPr/>
        <p:txBody>
          <a:bodyPr>
            <a:normAutofit fontScale="85000" lnSpcReduction="20000"/>
          </a:bodyPr>
          <a:lstStyle/>
          <a:p>
            <a:pPr marL="0" indent="0">
              <a:buNone/>
            </a:pPr>
            <a:r>
              <a:rPr lang="en-US" dirty="0">
                <a:solidFill>
                  <a:srgbClr val="FF0000"/>
                </a:solidFill>
              </a:rPr>
              <a:t>http://untavatar.org</a:t>
            </a:r>
          </a:p>
          <a:p>
            <a:pPr marL="0" indent="0">
              <a:buNone/>
            </a:pP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26</a:t>
            </a:fld>
            <a:endParaRPr lang="en-US" dirty="0"/>
          </a:p>
        </p:txBody>
      </p:sp>
    </p:spTree>
    <p:extLst>
      <p:ext uri="{BB962C8B-B14F-4D97-AF65-F5344CB8AC3E}">
        <p14:creationId xmlns:p14="http://schemas.microsoft.com/office/powerpoint/2010/main" val="1916171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3" name="Text Placeholder 2"/>
          <p:cNvSpPr>
            <a:spLocks noGrp="1"/>
          </p:cNvSpPr>
          <p:nvPr>
            <p:ph type="body" idx="1"/>
          </p:nvPr>
        </p:nvSpPr>
        <p:spPr/>
        <p:txBody>
          <a:bodyPr/>
          <a:lstStyle/>
          <a:p>
            <a:r>
              <a:rPr lang="en-US" dirty="0" smtClean="0"/>
              <a:t>Mary M. Harris</a:t>
            </a:r>
            <a:endParaRPr lang="en-US" dirty="0"/>
          </a:p>
        </p:txBody>
      </p:sp>
      <p:sp>
        <p:nvSpPr>
          <p:cNvPr id="4" name="Content Placeholder 3"/>
          <p:cNvSpPr>
            <a:spLocks noGrp="1"/>
          </p:cNvSpPr>
          <p:nvPr>
            <p:ph sz="half" idx="2"/>
          </p:nvPr>
        </p:nvSpPr>
        <p:spPr/>
        <p:txBody>
          <a:bodyPr/>
          <a:lstStyle/>
          <a:p>
            <a:pPr marL="0" indent="0">
              <a:buNone/>
            </a:pPr>
            <a:r>
              <a:rPr lang="en-US" dirty="0" smtClean="0"/>
              <a:t>Regent Professor Emerita</a:t>
            </a:r>
          </a:p>
          <a:p>
            <a:pPr marL="0" indent="0">
              <a:buNone/>
            </a:pPr>
            <a:r>
              <a:rPr lang="en-US" dirty="0" smtClean="0"/>
              <a:t>Co-director, AVATAR</a:t>
            </a:r>
          </a:p>
          <a:p>
            <a:pPr marL="0" indent="0">
              <a:buNone/>
            </a:pPr>
            <a:r>
              <a:rPr lang="en-US" dirty="0" smtClean="0"/>
              <a:t>University of North Texas</a:t>
            </a:r>
          </a:p>
          <a:p>
            <a:pPr marL="0" indent="0">
              <a:buNone/>
            </a:pPr>
            <a:r>
              <a:rPr lang="en-US" dirty="0" smtClean="0"/>
              <a:t>Denton, TX</a:t>
            </a:r>
          </a:p>
          <a:p>
            <a:pPr marL="0" indent="0">
              <a:buNone/>
            </a:pPr>
            <a:r>
              <a:rPr lang="en-US" dirty="0" smtClean="0">
                <a:hlinkClick r:id="rId2"/>
              </a:rPr>
              <a:t>Mary_harris@unt.edu</a:t>
            </a:r>
            <a:endParaRPr lang="en-US" dirty="0" smtClean="0"/>
          </a:p>
          <a:p>
            <a:pPr marL="0" indent="0">
              <a:buNone/>
            </a:pPr>
            <a:r>
              <a:rPr lang="en-US" dirty="0" smtClean="0"/>
              <a:t>940 367-3026</a:t>
            </a:r>
            <a:endParaRPr lang="en-US" dirty="0"/>
          </a:p>
        </p:txBody>
      </p:sp>
      <p:sp>
        <p:nvSpPr>
          <p:cNvPr id="5" name="Text Placeholder 4"/>
          <p:cNvSpPr>
            <a:spLocks noGrp="1"/>
          </p:cNvSpPr>
          <p:nvPr>
            <p:ph type="body" sz="quarter" idx="3"/>
          </p:nvPr>
        </p:nvSpPr>
        <p:spPr/>
        <p:txBody>
          <a:bodyPr/>
          <a:lstStyle/>
          <a:p>
            <a:r>
              <a:rPr lang="en-US" dirty="0" smtClean="0"/>
              <a:t>M. Jean Keller</a:t>
            </a:r>
            <a:endParaRPr lang="en-US" dirty="0"/>
          </a:p>
        </p:txBody>
      </p:sp>
      <p:sp>
        <p:nvSpPr>
          <p:cNvPr id="6" name="Content Placeholder 5"/>
          <p:cNvSpPr>
            <a:spLocks noGrp="1"/>
          </p:cNvSpPr>
          <p:nvPr>
            <p:ph sz="quarter" idx="4"/>
          </p:nvPr>
        </p:nvSpPr>
        <p:spPr/>
        <p:txBody>
          <a:bodyPr/>
          <a:lstStyle/>
          <a:p>
            <a:pPr marL="0" indent="0">
              <a:buNone/>
            </a:pPr>
            <a:r>
              <a:rPr lang="en-US" dirty="0" smtClean="0"/>
              <a:t>Professor, Education</a:t>
            </a:r>
          </a:p>
          <a:p>
            <a:pPr marL="0" indent="0">
              <a:buNone/>
            </a:pPr>
            <a:r>
              <a:rPr lang="en-US" dirty="0" smtClean="0"/>
              <a:t>Director, AVATAR</a:t>
            </a:r>
          </a:p>
          <a:p>
            <a:pPr marL="0" indent="0">
              <a:buNone/>
            </a:pPr>
            <a:r>
              <a:rPr lang="en-US" dirty="0" smtClean="0"/>
              <a:t>University of North Texas</a:t>
            </a:r>
          </a:p>
          <a:p>
            <a:pPr marL="0" indent="0">
              <a:buNone/>
            </a:pPr>
            <a:r>
              <a:rPr lang="en-US" dirty="0" smtClean="0"/>
              <a:t>Denton, TX</a:t>
            </a:r>
          </a:p>
          <a:p>
            <a:pPr marL="0" indent="0">
              <a:buNone/>
            </a:pPr>
            <a:r>
              <a:rPr lang="en-US" dirty="0" smtClean="0">
                <a:hlinkClick r:id="rId3"/>
              </a:rPr>
              <a:t>Jean_keller@unt.edu</a:t>
            </a:r>
            <a:endParaRPr lang="en-US" dirty="0" smtClean="0"/>
          </a:p>
          <a:p>
            <a:pPr marL="0" indent="0">
              <a:buNone/>
            </a:pPr>
            <a:r>
              <a:rPr lang="en-US" dirty="0" smtClean="0"/>
              <a:t>940 565-3427</a:t>
            </a:r>
          </a:p>
        </p:txBody>
      </p:sp>
      <p:sp>
        <p:nvSpPr>
          <p:cNvPr id="9" name="Slide Number Placeholder 8"/>
          <p:cNvSpPr>
            <a:spLocks noGrp="1"/>
          </p:cNvSpPr>
          <p:nvPr>
            <p:ph type="sldNum" sz="quarter" idx="12"/>
          </p:nvPr>
        </p:nvSpPr>
        <p:spPr/>
        <p:txBody>
          <a:bodyPr/>
          <a:lstStyle/>
          <a:p>
            <a:fld id="{A79836AA-2E5C-4B78-BCFE-529AC8470618}" type="slidenum">
              <a:rPr lang="en-US" smtClean="0"/>
              <a:pPr/>
              <a:t>27</a:t>
            </a:fld>
            <a:endParaRPr lang="en-US" dirty="0"/>
          </a:p>
        </p:txBody>
      </p:sp>
      <p:sp>
        <p:nvSpPr>
          <p:cNvPr id="10" name="Footer Placeholder 9"/>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3737542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dirty="0" smtClean="0"/>
              <a:t>What is Collective Impact?</a:t>
            </a:r>
            <a:endParaRPr lang="en-US" dirty="0"/>
          </a:p>
        </p:txBody>
      </p:sp>
      <p:graphicFrame>
        <p:nvGraphicFramePr>
          <p:cNvPr id="3" name="Table 2"/>
          <p:cNvGraphicFramePr>
            <a:graphicFrameLocks noGrp="1"/>
          </p:cNvGraphicFramePr>
          <p:nvPr/>
        </p:nvGraphicFramePr>
        <p:xfrm>
          <a:off x="1295400" y="37642800"/>
          <a:ext cx="615440" cy="36091817"/>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2"/>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4" name="Picture 6" descr="Team Of Diverse People Holding Up Connected Pieces To A Colorful Puzzle Symbolizing Excellent Teamwork Success And Link Exchanging Clipart Illustration Graphi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1752600"/>
            <a:ext cx="3226286" cy="365646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A79836AA-2E5C-4B78-BCFE-529AC8470618}" type="slidenum">
              <a:rPr lang="en-US" smtClean="0"/>
              <a:pPr/>
              <a:t>3</a:t>
            </a:fld>
            <a:endParaRPr lang="en-US" dirty="0"/>
          </a:p>
        </p:txBody>
      </p:sp>
    </p:spTree>
    <p:extLst>
      <p:ext uri="{BB962C8B-B14F-4D97-AF65-F5344CB8AC3E}">
        <p14:creationId xmlns:p14="http://schemas.microsoft.com/office/powerpoint/2010/main" val="840006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Impact Defined</a:t>
            </a:r>
            <a:endParaRPr lang="en-US" dirty="0"/>
          </a:p>
        </p:txBody>
      </p:sp>
      <p:sp>
        <p:nvSpPr>
          <p:cNvPr id="3" name="Text Placeholder 2"/>
          <p:cNvSpPr>
            <a:spLocks noGrp="1"/>
          </p:cNvSpPr>
          <p:nvPr>
            <p:ph type="body" sz="half" idx="13"/>
          </p:nvPr>
        </p:nvSpPr>
        <p:spPr/>
        <p:txBody>
          <a:bodyPr/>
          <a:lstStyle/>
          <a:p>
            <a:r>
              <a:rPr lang="en-US" sz="2000" dirty="0" smtClean="0"/>
              <a:t>In the 2011 </a:t>
            </a:r>
            <a:r>
              <a:rPr lang="en-US" sz="2000" b="1" dirty="0" smtClean="0"/>
              <a:t>Stanford Social Innovation Review</a:t>
            </a:r>
            <a:r>
              <a:rPr lang="en-US" sz="2000" dirty="0" smtClean="0"/>
              <a:t>, </a:t>
            </a:r>
            <a:r>
              <a:rPr lang="en-US" sz="2000" dirty="0" err="1" smtClean="0"/>
              <a:t>Karnia</a:t>
            </a:r>
            <a:r>
              <a:rPr lang="en-US" sz="2000" dirty="0" smtClean="0"/>
              <a:t> and Kramer recognized “collective impact” as the process by which non-profits bring stakeholders to work on the same problem such that each organization contributes in its own way toward a stated measurable outcome</a:t>
            </a:r>
            <a:r>
              <a:rPr lang="en-US" dirty="0" smtClean="0"/>
              <a:t>.</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4</a:t>
            </a:fld>
            <a:endParaRPr lang="en-US" dirty="0"/>
          </a:p>
        </p:txBody>
      </p:sp>
      <p:sp>
        <p:nvSpPr>
          <p:cNvPr id="7" name="Footer Placeholder 6"/>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2460198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Collective impact preconditions</a:t>
            </a:r>
            <a:endParaRPr lang="en-US" sz="2800" b="1" dirty="0"/>
          </a:p>
        </p:txBody>
      </p:sp>
      <p:sp>
        <p:nvSpPr>
          <p:cNvPr id="3" name="Content Placeholder 2"/>
          <p:cNvSpPr>
            <a:spLocks noGrp="1"/>
          </p:cNvSpPr>
          <p:nvPr>
            <p:ph idx="1"/>
          </p:nvPr>
        </p:nvSpPr>
        <p:spPr/>
        <p:txBody>
          <a:bodyPr>
            <a:normAutofit/>
          </a:bodyPr>
          <a:lstStyle/>
          <a:p>
            <a:r>
              <a:rPr lang="en-US" sz="3200" dirty="0" smtClean="0"/>
              <a:t>Common agenda</a:t>
            </a:r>
          </a:p>
          <a:p>
            <a:r>
              <a:rPr lang="en-US" sz="3200" dirty="0" smtClean="0"/>
              <a:t>Shared measurement system</a:t>
            </a:r>
          </a:p>
          <a:p>
            <a:r>
              <a:rPr lang="en-US" sz="3200" dirty="0" smtClean="0"/>
              <a:t>Mutually reinforcing activities</a:t>
            </a:r>
          </a:p>
          <a:p>
            <a:r>
              <a:rPr lang="en-US" sz="3200" dirty="0" smtClean="0"/>
              <a:t>Continuous communication</a:t>
            </a:r>
          </a:p>
          <a:p>
            <a:r>
              <a:rPr lang="en-US" sz="3200" dirty="0" smtClean="0"/>
              <a:t>Backbone support organizations</a:t>
            </a:r>
            <a:endParaRPr lang="en-US" sz="3200"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sp>
        <p:nvSpPr>
          <p:cNvPr id="6" name="Slide Number Placeholder 5"/>
          <p:cNvSpPr>
            <a:spLocks noGrp="1"/>
          </p:cNvSpPr>
          <p:nvPr>
            <p:ph type="sldNum" sz="quarter" idx="12"/>
          </p:nvPr>
        </p:nvSpPr>
        <p:spPr/>
        <p:txBody>
          <a:bodyPr/>
          <a:lstStyle/>
          <a:p>
            <a:fld id="{A79836AA-2E5C-4B78-BCFE-529AC8470618}" type="slidenum">
              <a:rPr lang="en-US" smtClean="0"/>
              <a:pPr/>
              <a:t>5</a:t>
            </a:fld>
            <a:endParaRPr lang="en-US" dirty="0"/>
          </a:p>
        </p:txBody>
      </p:sp>
    </p:spTree>
    <p:extLst>
      <p:ext uri="{BB962C8B-B14F-4D97-AF65-F5344CB8AC3E}">
        <p14:creationId xmlns:p14="http://schemas.microsoft.com/office/powerpoint/2010/main" val="312075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dev.commit2dallas.org/wp-content/uploads/2014/10/about_us_img2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586830" cy="47466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679572"/>
            <a:ext cx="5562600" cy="369332"/>
          </a:xfrm>
          <a:prstGeom prst="rect">
            <a:avLst/>
          </a:prstGeom>
          <a:noFill/>
        </p:spPr>
        <p:txBody>
          <a:bodyPr wrap="square" rtlCol="0">
            <a:spAutoFit/>
          </a:bodyPr>
          <a:lstStyle/>
          <a:p>
            <a:r>
              <a:rPr lang="en-US" dirty="0" smtClean="0"/>
              <a:t>A Example:   </a:t>
            </a:r>
            <a:endParaRPr lang="en-US" dirty="0"/>
          </a:p>
        </p:txBody>
      </p:sp>
      <p:pic>
        <p:nvPicPr>
          <p:cNvPr id="5126" name="Picture 6" descr="Com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799" y="733740"/>
            <a:ext cx="4598325" cy="94265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pPr/>
              <a:t>6</a:t>
            </a:fld>
            <a:endParaRPr lang="en-US" dirty="0"/>
          </a:p>
        </p:txBody>
      </p:sp>
      <p:sp>
        <p:nvSpPr>
          <p:cNvPr id="6" name="Footer Placeholder 5"/>
          <p:cNvSpPr>
            <a:spLocks noGrp="1"/>
          </p:cNvSpPr>
          <p:nvPr>
            <p:ph type="ftr" sz="quarter" idx="11"/>
          </p:nvPr>
        </p:nvSpPr>
        <p:spPr>
          <a:xfrm>
            <a:off x="457200" y="6099040"/>
            <a:ext cx="3859795" cy="228659"/>
          </a:xfrm>
        </p:spPr>
        <p:txBody>
          <a:bodyPr/>
          <a:lstStyle/>
          <a:p>
            <a:r>
              <a:rPr lang="en-US" dirty="0" smtClean="0"/>
              <a:t>http://untavatar.org</a:t>
            </a:r>
            <a:endParaRPr lang="en-US" dirty="0"/>
          </a:p>
        </p:txBody>
      </p:sp>
    </p:spTree>
    <p:extLst>
      <p:ext uri="{BB962C8B-B14F-4D97-AF65-F5344CB8AC3E}">
        <p14:creationId xmlns:p14="http://schemas.microsoft.com/office/powerpoint/2010/main" val="31785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ommit2dallas.org/wp-content/uploads/2013/10/c2c_highered_her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19200"/>
            <a:ext cx="14287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mm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04818"/>
            <a:ext cx="3584820" cy="73489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A79836AA-2E5C-4B78-BCFE-529AC8470618}" type="slidenum">
              <a:rPr lang="en-US" smtClean="0"/>
              <a:pPr/>
              <a:t>7</a:t>
            </a:fld>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48892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Project Examples</a:t>
            </a:r>
            <a:endParaRPr lang="en-US" dirty="0"/>
          </a:p>
        </p:txBody>
      </p:sp>
      <p:sp>
        <p:nvSpPr>
          <p:cNvPr id="5" name="Rectangle 4"/>
          <p:cNvSpPr/>
          <p:nvPr/>
        </p:nvSpPr>
        <p:spPr>
          <a:xfrm>
            <a:off x="2743200" y="5486400"/>
            <a:ext cx="3087705" cy="369332"/>
          </a:xfrm>
          <a:prstGeom prst="rect">
            <a:avLst/>
          </a:prstGeom>
        </p:spPr>
        <p:txBody>
          <a:bodyPr wrap="none">
            <a:spAutoFit/>
          </a:bodyPr>
          <a:lstStyle/>
          <a:p>
            <a:r>
              <a:rPr lang="en-US" dirty="0">
                <a:hlinkClick r:id="rId2"/>
              </a:rPr>
              <a:t>http://commit2dallas.org/</a:t>
            </a:r>
            <a:endParaRPr lang="en-US" dirty="0"/>
          </a:p>
        </p:txBody>
      </p:sp>
      <p:pic>
        <p:nvPicPr>
          <p:cNvPr id="13314" name="Picture 2" descr="http://dev.commit2dallas.org/wp-content/uploads/2012/09/connect_h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877" y="2318265"/>
            <a:ext cx="7372350" cy="289560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79836AA-2E5C-4B78-BCFE-529AC8470618}" type="slidenum">
              <a:rPr lang="en-US" smtClean="0"/>
              <a:pPr/>
              <a:t>8</a:t>
            </a:fld>
            <a:endParaRPr lang="en-US" dirty="0"/>
          </a:p>
        </p:txBody>
      </p:sp>
      <p:sp>
        <p:nvSpPr>
          <p:cNvPr id="7" name="Footer Placeholder 6"/>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112138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Raising of Fort Worth</a:t>
            </a:r>
            <a:endParaRPr lang="en-US" dirty="0"/>
          </a:p>
        </p:txBody>
      </p:sp>
      <p:sp>
        <p:nvSpPr>
          <p:cNvPr id="5" name="Text Placeholder 4"/>
          <p:cNvSpPr>
            <a:spLocks noGrp="1"/>
          </p:cNvSpPr>
          <p:nvPr>
            <p:ph type="body" sz="quarter" idx="13"/>
          </p:nvPr>
        </p:nvSpPr>
        <p:spPr/>
        <p:txBody>
          <a:bodyPr>
            <a:normAutofit fontScale="62500" lnSpcReduction="20000"/>
          </a:bodyPr>
          <a:lstStyle/>
          <a:p>
            <a:r>
              <a:rPr lang="en-US" dirty="0">
                <a:solidFill>
                  <a:srgbClr val="C00000"/>
                </a:solidFill>
              </a:rPr>
              <a:t>http://untavatar.org</a:t>
            </a:r>
          </a:p>
        </p:txBody>
      </p:sp>
      <p:pic>
        <p:nvPicPr>
          <p:cNvPr id="9218" name="Picture 2" descr="Raising of America Fort Wort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1056" y="2547877"/>
            <a:ext cx="5390356" cy="26951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43000" y="5364190"/>
            <a:ext cx="7467600" cy="369332"/>
          </a:xfrm>
          <a:prstGeom prst="rect">
            <a:avLst/>
          </a:prstGeom>
        </p:spPr>
        <p:txBody>
          <a:bodyPr wrap="square">
            <a:spAutoFit/>
          </a:bodyPr>
          <a:lstStyle/>
          <a:p>
            <a:r>
              <a:rPr lang="en-US" dirty="0">
                <a:hlinkClick r:id="rId3"/>
              </a:rPr>
              <a:t>http://www.youtube.com/watch?v=Oe6_qTy1DQc</a:t>
            </a:r>
            <a:endParaRPr lang="en-US" dirty="0"/>
          </a:p>
        </p:txBody>
      </p:sp>
      <p:sp>
        <p:nvSpPr>
          <p:cNvPr id="7" name="Slide Number Placeholder 6"/>
          <p:cNvSpPr>
            <a:spLocks noGrp="1"/>
          </p:cNvSpPr>
          <p:nvPr>
            <p:ph type="sldNum" sz="quarter" idx="12"/>
          </p:nvPr>
        </p:nvSpPr>
        <p:spPr/>
        <p:txBody>
          <a:bodyPr/>
          <a:lstStyle/>
          <a:p>
            <a:fld id="{A79836AA-2E5C-4B78-BCFE-529AC8470618}" type="slidenum">
              <a:rPr lang="en-US" smtClean="0"/>
              <a:pPr/>
              <a:t>9</a:t>
            </a:fld>
            <a:endParaRPr lang="en-US" dirty="0"/>
          </a:p>
        </p:txBody>
      </p:sp>
    </p:spTree>
    <p:extLst>
      <p:ext uri="{BB962C8B-B14F-4D97-AF65-F5344CB8AC3E}">
        <p14:creationId xmlns:p14="http://schemas.microsoft.com/office/powerpoint/2010/main" val="3535882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5098</TotalTime>
  <Words>1075</Words>
  <Application>Microsoft Office PowerPoint</Application>
  <PresentationFormat>On-screen Show (4:3)</PresentationFormat>
  <Paragraphs>317</Paragraphs>
  <Slides>27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Adobe Gurmukhi</vt:lpstr>
      <vt:lpstr>Arial</vt:lpstr>
      <vt:lpstr>Bodoni MT Black</vt:lpstr>
      <vt:lpstr>Calibri</vt:lpstr>
      <vt:lpstr>Century Gothic</vt:lpstr>
      <vt:lpstr>Felix Titling</vt:lpstr>
      <vt:lpstr>Narkisim</vt:lpstr>
      <vt:lpstr>Times New Roman</vt:lpstr>
      <vt:lpstr>Wingdings 3</vt:lpstr>
      <vt:lpstr>Ion Boardroom</vt:lpstr>
      <vt:lpstr>Tools for Collaboration: Collective Impact and Dual Capacity Building 21th Annual Fall Leadership Conference North Texas Community College Consortium Grayson College September 18, 2015</vt:lpstr>
      <vt:lpstr>Presentation Overview</vt:lpstr>
      <vt:lpstr>What is Collective Impact?</vt:lpstr>
      <vt:lpstr>Collective Impact Defined</vt:lpstr>
      <vt:lpstr>Collective impact preconditions</vt:lpstr>
      <vt:lpstr>PowerPoint Presentation</vt:lpstr>
      <vt:lpstr>PowerPoint Presentation</vt:lpstr>
      <vt:lpstr>Stakeholder Project Examples</vt:lpstr>
      <vt:lpstr>Example: Raising of Fort Worth</vt:lpstr>
      <vt:lpstr>What is AVATAR (Academic Vertical Alignment Training and Renewal)?</vt:lpstr>
      <vt:lpstr>What is AVATAR?</vt:lpstr>
      <vt:lpstr>AVATAR Goals</vt:lpstr>
      <vt:lpstr>Why alignment?</vt:lpstr>
      <vt:lpstr>PowerPoint Presentation</vt:lpstr>
      <vt:lpstr>PowerPoint Presentation</vt:lpstr>
      <vt:lpstr>Where and what?</vt:lpstr>
      <vt:lpstr>PowerPoint Presentation</vt:lpstr>
      <vt:lpstr>Reminder:  Collective impact preconditions</vt:lpstr>
      <vt:lpstr>How could you better contribute to the collective impact of your college?</vt:lpstr>
      <vt:lpstr>What is Dual Capacity Building?</vt:lpstr>
      <vt:lpstr>Dual Capacity Building Framework</vt:lpstr>
      <vt:lpstr>New Texas High School Graduation Requirements </vt:lpstr>
      <vt:lpstr>Expectation of Family Engagement</vt:lpstr>
      <vt:lpstr>What three actions would you take to engage the families of your students?  Why would you do this?</vt:lpstr>
      <vt:lpstr>Our Concluding Observations</vt:lpstr>
      <vt:lpstr>Our Concluding Observations</vt:lpstr>
      <vt:lpstr>Presenters</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Basey, Melodie</cp:lastModifiedBy>
  <cp:revision>336</cp:revision>
  <cp:lastPrinted>2012-10-09T01:20:27Z</cp:lastPrinted>
  <dcterms:created xsi:type="dcterms:W3CDTF">2012-08-21T16:02:43Z</dcterms:created>
  <dcterms:modified xsi:type="dcterms:W3CDTF">2016-09-07T15:20:15Z</dcterms:modified>
</cp:coreProperties>
</file>