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32"/>
  </p:notesMasterIdLst>
  <p:handoutMasterIdLst>
    <p:handoutMasterId r:id="rId33"/>
  </p:handoutMasterIdLst>
  <p:sldIdLst>
    <p:sldId id="345" r:id="rId2"/>
    <p:sldId id="380" r:id="rId3"/>
    <p:sldId id="363" r:id="rId4"/>
    <p:sldId id="352" r:id="rId5"/>
    <p:sldId id="356" r:id="rId6"/>
    <p:sldId id="350" r:id="rId7"/>
    <p:sldId id="282" r:id="rId8"/>
    <p:sldId id="351" r:id="rId9"/>
    <p:sldId id="365" r:id="rId10"/>
    <p:sldId id="376" r:id="rId11"/>
    <p:sldId id="377" r:id="rId12"/>
    <p:sldId id="372" r:id="rId13"/>
    <p:sldId id="371" r:id="rId14"/>
    <p:sldId id="389" r:id="rId15"/>
    <p:sldId id="384" r:id="rId16"/>
    <p:sldId id="395" r:id="rId17"/>
    <p:sldId id="396" r:id="rId18"/>
    <p:sldId id="392" r:id="rId19"/>
    <p:sldId id="393" r:id="rId20"/>
    <p:sldId id="394" r:id="rId21"/>
    <p:sldId id="379" r:id="rId22"/>
    <p:sldId id="397" r:id="rId23"/>
    <p:sldId id="398" r:id="rId24"/>
    <p:sldId id="399" r:id="rId25"/>
    <p:sldId id="400" r:id="rId26"/>
    <p:sldId id="401" r:id="rId27"/>
    <p:sldId id="402" r:id="rId28"/>
    <p:sldId id="403" r:id="rId29"/>
    <p:sldId id="404" r:id="rId30"/>
    <p:sldId id="405"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BA0E"/>
    <a:srgbClr val="0000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94660"/>
  </p:normalViewPr>
  <p:slideViewPr>
    <p:cSldViewPr>
      <p:cViewPr varScale="1">
        <p:scale>
          <a:sx n="107" d="100"/>
          <a:sy n="107" d="100"/>
        </p:scale>
        <p:origin x="-111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7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450D3E4-F8CF-4051-AD8F-4A7C17DF49BC}" type="datetimeFigureOut">
              <a:rPr lang="en-US"/>
              <a:pPr>
                <a:defRPr/>
              </a:pPr>
              <a:t>1/24/2014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r>
              <a:rPr lang="en-US"/>
              <a:t>www.ntp16.notlb.com</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D25740C-EE5C-4FA3-8675-1119A2A212A2}" type="slidenum">
              <a:rPr lang="en-US"/>
              <a:pPr>
                <a:defRPr/>
              </a:pPr>
              <a:t>‹#›</a:t>
            </a:fld>
            <a:endParaRPr lang="en-US"/>
          </a:p>
        </p:txBody>
      </p:sp>
    </p:spTree>
    <p:extLst>
      <p:ext uri="{BB962C8B-B14F-4D97-AF65-F5344CB8AC3E}">
        <p14:creationId xmlns:p14="http://schemas.microsoft.com/office/powerpoint/2010/main" val="1457834352"/>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91FFB8C-1E83-4F7B-93BA-52DCB2E3321F}" type="datetimeFigureOut">
              <a:rPr lang="en-US"/>
              <a:pPr>
                <a:defRPr/>
              </a:pPr>
              <a:t>1/24/2014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r>
              <a:rPr lang="en-US"/>
              <a:t>www.ntp16.notlb.com</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7DD517C-8DC9-4552-9BEC-28EE322E7AAF}" type="slidenum">
              <a:rPr lang="en-US"/>
              <a:pPr>
                <a:defRPr/>
              </a:pPr>
              <a:t>‹#›</a:t>
            </a:fld>
            <a:endParaRPr lang="en-US"/>
          </a:p>
        </p:txBody>
      </p:sp>
    </p:spTree>
    <p:extLst>
      <p:ext uri="{BB962C8B-B14F-4D97-AF65-F5344CB8AC3E}">
        <p14:creationId xmlns:p14="http://schemas.microsoft.com/office/powerpoint/2010/main" val="274355234"/>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4820"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t>www.ntp16.notlb.com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5844"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t>www.ntp16.notlb.com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6868"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t>www.ntp16.notlb.com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46</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27BF154-A0E8-4EDF-97B5-2A256A868EB4}" type="slidenum">
              <a:rPr lang="en-US" altLang="en-US" smtClean="0">
                <a:solidFill>
                  <a:srgbClr val="000000"/>
                </a:solidFill>
              </a:rPr>
              <a:pPr/>
              <a:t>29</a:t>
            </a:fld>
            <a:endParaRPr lang="en-US" alt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28600" y="990600"/>
            <a:ext cx="8610600" cy="0"/>
          </a:xfrm>
          <a:prstGeom prst="line">
            <a:avLst/>
          </a:prstGeom>
          <a:noFill/>
          <a:ln w="666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 name="Group 8"/>
          <p:cNvGrpSpPr>
            <a:grpSpLocks/>
          </p:cNvGrpSpPr>
          <p:nvPr/>
        </p:nvGrpSpPr>
        <p:grpSpPr bwMode="auto">
          <a:xfrm>
            <a:off x="228600" y="1447800"/>
            <a:ext cx="2286000" cy="2514600"/>
            <a:chOff x="144" y="912"/>
            <a:chExt cx="1440" cy="1584"/>
          </a:xfrm>
        </p:grpSpPr>
        <p:sp>
          <p:nvSpPr>
            <p:cNvPr id="6" name="Rectangle 9"/>
            <p:cNvSpPr>
              <a:spLocks noChangeArrowheads="1"/>
            </p:cNvSpPr>
            <p:nvPr/>
          </p:nvSpPr>
          <p:spPr bwMode="auto">
            <a:xfrm>
              <a:off x="960" y="912"/>
              <a:ext cx="52" cy="97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7" name="Rectangle 10"/>
            <p:cNvSpPr>
              <a:spLocks noChangeArrowheads="1"/>
            </p:cNvSpPr>
            <p:nvPr/>
          </p:nvSpPr>
          <p:spPr bwMode="auto">
            <a:xfrm>
              <a:off x="844" y="912"/>
              <a:ext cx="52" cy="86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8" name="Rectangle 11"/>
            <p:cNvSpPr>
              <a:spLocks noChangeArrowheads="1"/>
            </p:cNvSpPr>
            <p:nvPr/>
          </p:nvSpPr>
          <p:spPr bwMode="auto">
            <a:xfrm>
              <a:off x="727" y="912"/>
              <a:ext cx="52" cy="7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9" name="Rectangle 12"/>
            <p:cNvSpPr>
              <a:spLocks noChangeArrowheads="1"/>
            </p:cNvSpPr>
            <p:nvPr/>
          </p:nvSpPr>
          <p:spPr bwMode="auto">
            <a:xfrm>
              <a:off x="610" y="912"/>
              <a:ext cx="52" cy="6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0" name="Rectangle 13"/>
            <p:cNvSpPr>
              <a:spLocks noChangeArrowheads="1"/>
            </p:cNvSpPr>
            <p:nvPr/>
          </p:nvSpPr>
          <p:spPr bwMode="auto">
            <a:xfrm>
              <a:off x="494" y="912"/>
              <a:ext cx="52" cy="49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1" name="Rectangle 14"/>
            <p:cNvSpPr>
              <a:spLocks noChangeArrowheads="1"/>
            </p:cNvSpPr>
            <p:nvPr/>
          </p:nvSpPr>
          <p:spPr bwMode="auto">
            <a:xfrm>
              <a:off x="377" y="912"/>
              <a:ext cx="52" cy="36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2" name="Rectangle 15"/>
            <p:cNvSpPr>
              <a:spLocks noChangeArrowheads="1"/>
            </p:cNvSpPr>
            <p:nvPr/>
          </p:nvSpPr>
          <p:spPr bwMode="auto">
            <a:xfrm>
              <a:off x="260" y="912"/>
              <a:ext cx="52" cy="24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3" name="Rectangle 16"/>
            <p:cNvSpPr>
              <a:spLocks noChangeArrowheads="1"/>
            </p:cNvSpPr>
            <p:nvPr/>
          </p:nvSpPr>
          <p:spPr bwMode="auto">
            <a:xfrm>
              <a:off x="144" y="912"/>
              <a:ext cx="52" cy="1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4" name="Rectangle 17"/>
            <p:cNvSpPr>
              <a:spLocks noChangeArrowheads="1"/>
            </p:cNvSpPr>
            <p:nvPr/>
          </p:nvSpPr>
          <p:spPr bwMode="auto">
            <a:xfrm>
              <a:off x="1077" y="912"/>
              <a:ext cx="49" cy="109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5" name="Rectangle 18"/>
            <p:cNvSpPr>
              <a:spLocks noChangeArrowheads="1"/>
            </p:cNvSpPr>
            <p:nvPr/>
          </p:nvSpPr>
          <p:spPr bwMode="auto">
            <a:xfrm>
              <a:off x="1191" y="912"/>
              <a:ext cx="49" cy="122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6" name="Rectangle 19"/>
            <p:cNvSpPr>
              <a:spLocks noChangeArrowheads="1"/>
            </p:cNvSpPr>
            <p:nvPr/>
          </p:nvSpPr>
          <p:spPr bwMode="auto">
            <a:xfrm>
              <a:off x="1304" y="912"/>
              <a:ext cx="49" cy="134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7" name="Rectangle 20"/>
            <p:cNvSpPr>
              <a:spLocks noChangeArrowheads="1"/>
            </p:cNvSpPr>
            <p:nvPr/>
          </p:nvSpPr>
          <p:spPr bwMode="auto">
            <a:xfrm>
              <a:off x="1418" y="912"/>
              <a:ext cx="52" cy="146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8" name="Rectangle 21"/>
            <p:cNvSpPr>
              <a:spLocks noChangeArrowheads="1"/>
            </p:cNvSpPr>
            <p:nvPr/>
          </p:nvSpPr>
          <p:spPr bwMode="auto">
            <a:xfrm>
              <a:off x="1535" y="912"/>
              <a:ext cx="49" cy="158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grpSp>
      <p:sp>
        <p:nvSpPr>
          <p:cNvPr id="19" name="Line 22"/>
          <p:cNvSpPr>
            <a:spLocks noChangeShapeType="1"/>
          </p:cNvSpPr>
          <p:nvPr/>
        </p:nvSpPr>
        <p:spPr bwMode="auto">
          <a:xfrm>
            <a:off x="266700" y="6172200"/>
            <a:ext cx="8610600"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2" name="Rectangle 2"/>
          <p:cNvSpPr>
            <a:spLocks noGrp="1" noChangeArrowheads="1"/>
          </p:cNvSpPr>
          <p:nvPr>
            <p:ph type="ctrTitle"/>
          </p:nvPr>
        </p:nvSpPr>
        <p:spPr>
          <a:xfrm>
            <a:off x="2895600" y="1371600"/>
            <a:ext cx="5867400" cy="2286000"/>
          </a:xfrm>
        </p:spPr>
        <p:txBody>
          <a:bodyPr/>
          <a:lstStyle>
            <a:lvl1pPr>
              <a:defRPr sz="4500"/>
            </a:lvl1pPr>
          </a:lstStyle>
          <a:p>
            <a:r>
              <a:rPr lang="en-US"/>
              <a:t>Click to edit Master title style</a:t>
            </a:r>
          </a:p>
        </p:txBody>
      </p:sp>
      <p:sp>
        <p:nvSpPr>
          <p:cNvPr id="30723" name="Rectangle 3"/>
          <p:cNvSpPr>
            <a:spLocks noGrp="1" noChangeArrowheads="1"/>
          </p:cNvSpPr>
          <p:nvPr>
            <p:ph type="subTitle" idx="1"/>
          </p:nvPr>
        </p:nvSpPr>
        <p:spPr>
          <a:xfrm>
            <a:off x="2971800" y="4267200"/>
            <a:ext cx="5791200" cy="1447800"/>
          </a:xfrm>
        </p:spPr>
        <p:txBody>
          <a:bodyPr/>
          <a:lstStyle>
            <a:lvl1pPr marL="0" indent="0">
              <a:buFont typeface="Wingdings" pitchFamily="2" charset="2"/>
              <a:buNone/>
              <a:defRPr sz="2600" b="1"/>
            </a:lvl1pPr>
          </a:lstStyle>
          <a:p>
            <a:r>
              <a:rPr lang="en-US"/>
              <a:t>Click to edit Master subtitle style</a:t>
            </a:r>
          </a:p>
        </p:txBody>
      </p:sp>
      <p:sp>
        <p:nvSpPr>
          <p:cNvPr id="20" name="Rectangle 4"/>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21" name="Rectangle 5"/>
          <p:cNvSpPr>
            <a:spLocks noGrp="1" noChangeArrowheads="1"/>
          </p:cNvSpPr>
          <p:nvPr>
            <p:ph type="ftr" sz="quarter" idx="11"/>
          </p:nvPr>
        </p:nvSpPr>
        <p:spPr/>
        <p:txBody>
          <a:bodyPr/>
          <a:lstStyle>
            <a:lvl1pPr>
              <a:defRPr/>
            </a:lvl1pPr>
          </a:lstStyle>
          <a:p>
            <a:pPr>
              <a:defRPr/>
            </a:pPr>
            <a:endParaRPr lang="en-US"/>
          </a:p>
        </p:txBody>
      </p:sp>
      <p:sp>
        <p:nvSpPr>
          <p:cNvPr id="22" name="Rectangle 6"/>
          <p:cNvSpPr>
            <a:spLocks noGrp="1" noChangeArrowheads="1"/>
          </p:cNvSpPr>
          <p:nvPr>
            <p:ph type="sldNum" sz="quarter" idx="12"/>
          </p:nvPr>
        </p:nvSpPr>
        <p:spPr/>
        <p:txBody>
          <a:bodyPr/>
          <a:lstStyle>
            <a:lvl1pPr>
              <a:defRPr/>
            </a:lvl1pPr>
          </a:lstStyle>
          <a:p>
            <a:pPr>
              <a:defRPr/>
            </a:pPr>
            <a:fld id="{43DB47C8-101E-4E4C-9949-01F749E4B363}" type="slidenum">
              <a:rPr lang="en-US"/>
              <a:pPr>
                <a:defRPr/>
              </a:pPr>
              <a:t>‹#›</a:t>
            </a:fld>
            <a:endParaRPr lang="en-US"/>
          </a:p>
        </p:txBody>
      </p:sp>
    </p:spTree>
    <p:extLst>
      <p:ext uri="{BB962C8B-B14F-4D97-AF65-F5344CB8AC3E}">
        <p14:creationId xmlns:p14="http://schemas.microsoft.com/office/powerpoint/2010/main" val="6354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B5B1BF62-F01C-4A97-AC3E-05C6D614B1DF}" type="slidenum">
              <a:rPr lang="en-US"/>
              <a:pPr>
                <a:defRPr/>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8116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CECB874E-FB06-4202-8932-CEE64E964BF7}" type="slidenum">
              <a:rPr lang="en-US"/>
              <a:pPr>
                <a:defRPr/>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82473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DBC4B25B-557E-4C0D-99A6-0979C53554FD}" type="slidenum">
              <a:rPr lang="en-US"/>
              <a:pPr>
                <a:defRPr/>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71032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17DD2D37-C3A6-4270-8EBD-8941D91182D1}" type="slidenum">
              <a:rPr lang="en-US"/>
              <a:pPr>
                <a:defRPr/>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6957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E05A5BC5-DA46-4D94-BDDA-66F0CD09726D}" type="slidenum">
              <a:rPr lang="en-US"/>
              <a:pPr>
                <a:defRPr/>
              </a:pPr>
              <a:t>‹#›</a:t>
            </a:fld>
            <a:endParaRPr lang="en-US"/>
          </a:p>
        </p:txBody>
      </p:sp>
      <p:sp>
        <p:nvSpPr>
          <p:cNvPr id="7"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87577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15448BD2-43C0-4C90-BE6D-442E71F69ABA}" type="slidenum">
              <a:rPr lang="en-US"/>
              <a:pPr>
                <a:defRPr/>
              </a:pPr>
              <a:t>‹#›</a:t>
            </a:fld>
            <a:endParaRPr lang="en-US"/>
          </a:p>
        </p:txBody>
      </p:sp>
      <p:sp>
        <p:nvSpPr>
          <p:cNvPr id="9"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21247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8AEF7268-6A3F-4FB2-B39F-5A7397A99ECD}" type="slidenum">
              <a:rPr lang="en-US"/>
              <a:pPr>
                <a:defRPr/>
              </a:pPr>
              <a:t>‹#›</a:t>
            </a:fld>
            <a:endParaRPr lang="en-US"/>
          </a:p>
        </p:txBody>
      </p:sp>
      <p:sp>
        <p:nvSpPr>
          <p:cNvPr id="5"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82659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10BBAD46-A127-4B9C-8681-72010615C61F}" type="slidenum">
              <a:rPr lang="en-US"/>
              <a:pPr>
                <a:defRPr/>
              </a:pPr>
              <a:t>‹#›</a:t>
            </a:fld>
            <a:endParaRPr lang="en-US"/>
          </a:p>
        </p:txBody>
      </p:sp>
      <p:sp>
        <p:nvSpPr>
          <p:cNvPr id="4"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37159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E864C9C4-20E3-44CC-BDC9-E17E7325C7F1}" type="slidenum">
              <a:rPr lang="en-US"/>
              <a:pPr>
                <a:defRPr/>
              </a:pPr>
              <a:t>‹#›</a:t>
            </a:fld>
            <a:endParaRPr lang="en-US"/>
          </a:p>
        </p:txBody>
      </p:sp>
      <p:sp>
        <p:nvSpPr>
          <p:cNvPr id="7"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33698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F22CD328-F40F-4E92-AFAD-084E264FC590}" type="slidenum">
              <a:rPr lang="en-US"/>
              <a:pPr>
                <a:defRPr/>
              </a:pPr>
              <a:t>‹#›</a:t>
            </a:fld>
            <a:endParaRPr lang="en-US"/>
          </a:p>
        </p:txBody>
      </p:sp>
      <p:sp>
        <p:nvSpPr>
          <p:cNvPr id="7"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5016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66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457200"/>
            <a:ext cx="7010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676400" y="1981200"/>
            <a:ext cx="701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9700"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chemeClr val="tx2"/>
                </a:solidFill>
              </a:defRPr>
            </a:lvl1pPr>
          </a:lstStyle>
          <a:p>
            <a:pPr>
              <a:defRPr/>
            </a:pPr>
            <a:endParaRPr lang="en-US"/>
          </a:p>
        </p:txBody>
      </p:sp>
      <p:sp>
        <p:nvSpPr>
          <p:cNvPr id="29701" name="Rectangle 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2"/>
                </a:solidFill>
              </a:defRPr>
            </a:lvl1pPr>
          </a:lstStyle>
          <a:p>
            <a:pPr>
              <a:defRPr/>
            </a:pPr>
            <a:fld id="{47CB61E0-D0D9-4B8E-8DC9-9F4F143DC7E9}" type="slidenum">
              <a:rPr lang="en-US"/>
              <a:pPr>
                <a:defRPr/>
              </a:pPr>
              <a:t>‹#›</a:t>
            </a:fld>
            <a:endParaRPr lang="en-US"/>
          </a:p>
        </p:txBody>
      </p:sp>
      <p:sp>
        <p:nvSpPr>
          <p:cNvPr id="1030" name="Line 6"/>
          <p:cNvSpPr>
            <a:spLocks noChangeShapeType="1"/>
          </p:cNvSpPr>
          <p:nvPr/>
        </p:nvSpPr>
        <p:spPr bwMode="auto">
          <a:xfrm>
            <a:off x="266700" y="6172200"/>
            <a:ext cx="8610600"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Line 7"/>
          <p:cNvSpPr>
            <a:spLocks noChangeShapeType="1"/>
          </p:cNvSpPr>
          <p:nvPr/>
        </p:nvSpPr>
        <p:spPr bwMode="auto">
          <a:xfrm>
            <a:off x="228600" y="304800"/>
            <a:ext cx="861060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32" name="Group 8"/>
          <p:cNvGrpSpPr>
            <a:grpSpLocks/>
          </p:cNvGrpSpPr>
          <p:nvPr/>
        </p:nvGrpSpPr>
        <p:grpSpPr bwMode="auto">
          <a:xfrm>
            <a:off x="228600" y="457200"/>
            <a:ext cx="1246188" cy="1371600"/>
            <a:chOff x="144" y="288"/>
            <a:chExt cx="785" cy="864"/>
          </a:xfrm>
        </p:grpSpPr>
        <p:sp>
          <p:nvSpPr>
            <p:cNvPr id="1034" name="Rectangle 9"/>
            <p:cNvSpPr>
              <a:spLocks noChangeArrowheads="1"/>
            </p:cNvSpPr>
            <p:nvPr/>
          </p:nvSpPr>
          <p:spPr bwMode="auto">
            <a:xfrm>
              <a:off x="589" y="288"/>
              <a:ext cx="28" cy="5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035" name="Rectangle 10"/>
            <p:cNvSpPr>
              <a:spLocks noChangeArrowheads="1"/>
            </p:cNvSpPr>
            <p:nvPr/>
          </p:nvSpPr>
          <p:spPr bwMode="auto">
            <a:xfrm>
              <a:off x="526" y="288"/>
              <a:ext cx="28" cy="47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036" name="Rectangle 11"/>
            <p:cNvSpPr>
              <a:spLocks noChangeArrowheads="1"/>
            </p:cNvSpPr>
            <p:nvPr/>
          </p:nvSpPr>
          <p:spPr bwMode="auto">
            <a:xfrm>
              <a:off x="462" y="288"/>
              <a:ext cx="28" cy="40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037" name="Rectangle 12"/>
            <p:cNvSpPr>
              <a:spLocks noChangeArrowheads="1"/>
            </p:cNvSpPr>
            <p:nvPr/>
          </p:nvSpPr>
          <p:spPr bwMode="auto">
            <a:xfrm>
              <a:off x="398" y="288"/>
              <a:ext cx="28" cy="33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038" name="Rectangle 13"/>
            <p:cNvSpPr>
              <a:spLocks noChangeArrowheads="1"/>
            </p:cNvSpPr>
            <p:nvPr/>
          </p:nvSpPr>
          <p:spPr bwMode="auto">
            <a:xfrm>
              <a:off x="335" y="288"/>
              <a:ext cx="28" cy="26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039" name="Rectangle 14"/>
            <p:cNvSpPr>
              <a:spLocks noChangeArrowheads="1"/>
            </p:cNvSpPr>
            <p:nvPr/>
          </p:nvSpPr>
          <p:spPr bwMode="auto">
            <a:xfrm>
              <a:off x="271" y="288"/>
              <a:ext cx="28" cy="19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040" name="Rectangle 15"/>
            <p:cNvSpPr>
              <a:spLocks noChangeArrowheads="1"/>
            </p:cNvSpPr>
            <p:nvPr/>
          </p:nvSpPr>
          <p:spPr bwMode="auto">
            <a:xfrm>
              <a:off x="207" y="288"/>
              <a:ext cx="29" cy="1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041" name="Rectangle 16"/>
            <p:cNvSpPr>
              <a:spLocks noChangeArrowheads="1"/>
            </p:cNvSpPr>
            <p:nvPr/>
          </p:nvSpPr>
          <p:spPr bwMode="auto">
            <a:xfrm>
              <a:off x="144" y="288"/>
              <a:ext cx="28" cy="6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042" name="Rectangle 17"/>
            <p:cNvSpPr>
              <a:spLocks noChangeArrowheads="1"/>
            </p:cNvSpPr>
            <p:nvPr/>
          </p:nvSpPr>
          <p:spPr bwMode="auto">
            <a:xfrm>
              <a:off x="653" y="288"/>
              <a:ext cx="26" cy="5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043" name="Rectangle 18"/>
            <p:cNvSpPr>
              <a:spLocks noChangeArrowheads="1"/>
            </p:cNvSpPr>
            <p:nvPr/>
          </p:nvSpPr>
          <p:spPr bwMode="auto">
            <a:xfrm>
              <a:off x="715" y="288"/>
              <a:ext cx="26" cy="66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044" name="Rectangle 19"/>
            <p:cNvSpPr>
              <a:spLocks noChangeArrowheads="1"/>
            </p:cNvSpPr>
            <p:nvPr/>
          </p:nvSpPr>
          <p:spPr bwMode="auto">
            <a:xfrm>
              <a:off x="776" y="288"/>
              <a:ext cx="27" cy="7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045" name="Rectangle 20"/>
            <p:cNvSpPr>
              <a:spLocks noChangeArrowheads="1"/>
            </p:cNvSpPr>
            <p:nvPr/>
          </p:nvSpPr>
          <p:spPr bwMode="auto">
            <a:xfrm>
              <a:off x="839" y="288"/>
              <a:ext cx="28" cy="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046" name="Rectangle 21"/>
            <p:cNvSpPr>
              <a:spLocks noChangeArrowheads="1"/>
            </p:cNvSpPr>
            <p:nvPr/>
          </p:nvSpPr>
          <p:spPr bwMode="auto">
            <a:xfrm>
              <a:off x="902" y="288"/>
              <a:ext cx="27" cy="86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grpSp>
      <p:sp>
        <p:nvSpPr>
          <p:cNvPr id="29718" name="Rectangle 2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2"/>
                </a:solidFill>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775"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sldNum="0" hdr="0" ftr="0" dt="0"/>
  <p:txStyles>
    <p:title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defRPr>
      </a:lvl2pPr>
      <a:lvl3pPr algn="l" rtl="0" eaLnBrk="0" fontAlgn="base" hangingPunct="0">
        <a:spcBef>
          <a:spcPct val="0"/>
        </a:spcBef>
        <a:spcAft>
          <a:spcPct val="0"/>
        </a:spcAft>
        <a:defRPr sz="3900">
          <a:solidFill>
            <a:schemeClr val="tx2"/>
          </a:solidFill>
          <a:latin typeface="Arial" charset="0"/>
        </a:defRPr>
      </a:lvl3pPr>
      <a:lvl4pPr algn="l" rtl="0" eaLnBrk="0" fontAlgn="base" hangingPunct="0">
        <a:spcBef>
          <a:spcPct val="0"/>
        </a:spcBef>
        <a:spcAft>
          <a:spcPct val="0"/>
        </a:spcAft>
        <a:defRPr sz="3900">
          <a:solidFill>
            <a:schemeClr val="tx2"/>
          </a:solidFill>
          <a:latin typeface="Arial" charset="0"/>
        </a:defRPr>
      </a:lvl4pPr>
      <a:lvl5pPr algn="l" rtl="0" eaLnBrk="0" fontAlgn="base" hangingPunct="0">
        <a:spcBef>
          <a:spcPct val="0"/>
        </a:spcBef>
        <a:spcAft>
          <a:spcPct val="0"/>
        </a:spcAft>
        <a:defRPr sz="3900">
          <a:solidFill>
            <a:schemeClr val="tx2"/>
          </a:solidFill>
          <a:latin typeface="Arial" charset="0"/>
        </a:defRPr>
      </a:lvl5pPr>
      <a:lvl6pPr marL="457200" algn="l" rtl="0" fontAlgn="base">
        <a:spcBef>
          <a:spcPct val="0"/>
        </a:spcBef>
        <a:spcAft>
          <a:spcPct val="0"/>
        </a:spcAft>
        <a:defRPr sz="3900">
          <a:solidFill>
            <a:schemeClr val="tx2"/>
          </a:solidFill>
          <a:latin typeface="Arial" charset="0"/>
        </a:defRPr>
      </a:lvl6pPr>
      <a:lvl7pPr marL="914400" algn="l" rtl="0" fontAlgn="base">
        <a:spcBef>
          <a:spcPct val="0"/>
        </a:spcBef>
        <a:spcAft>
          <a:spcPct val="0"/>
        </a:spcAft>
        <a:defRPr sz="3900">
          <a:solidFill>
            <a:schemeClr val="tx2"/>
          </a:solidFill>
          <a:latin typeface="Arial" charset="0"/>
        </a:defRPr>
      </a:lvl7pPr>
      <a:lvl8pPr marL="1371600" algn="l" rtl="0" fontAlgn="base">
        <a:spcBef>
          <a:spcPct val="0"/>
        </a:spcBef>
        <a:spcAft>
          <a:spcPct val="0"/>
        </a:spcAft>
        <a:defRPr sz="3900">
          <a:solidFill>
            <a:schemeClr val="tx2"/>
          </a:solidFill>
          <a:latin typeface="Arial" charset="0"/>
        </a:defRPr>
      </a:lvl8pPr>
      <a:lvl9pPr marL="1828800" algn="l" rtl="0" fontAlgn="base">
        <a:spcBef>
          <a:spcPct val="0"/>
        </a:spcBef>
        <a:spcAft>
          <a:spcPct val="0"/>
        </a:spcAft>
        <a:defRPr sz="39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tp16.notlb.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828800" y="457200"/>
            <a:ext cx="7010400" cy="1295400"/>
          </a:xfrm>
        </p:spPr>
        <p:txBody>
          <a:bodyPr/>
          <a:lstStyle/>
          <a:p>
            <a:pPr eaLnBrk="1" hangingPunct="1"/>
            <a:r>
              <a:rPr lang="en-US" altLang="en-US" sz="3200" smtClean="0">
                <a:solidFill>
                  <a:srgbClr val="FFC000"/>
                </a:solidFill>
              </a:rPr>
              <a:t>    North Texas Regional P-16 Council</a:t>
            </a:r>
          </a:p>
        </p:txBody>
      </p:sp>
      <p:sp>
        <p:nvSpPr>
          <p:cNvPr id="3075" name="Content Placeholder 2"/>
          <p:cNvSpPr>
            <a:spLocks noGrp="1"/>
          </p:cNvSpPr>
          <p:nvPr>
            <p:ph idx="1"/>
          </p:nvPr>
        </p:nvSpPr>
        <p:spPr>
          <a:xfrm>
            <a:off x="1524000" y="1295400"/>
            <a:ext cx="7010400" cy="4114800"/>
          </a:xfrm>
        </p:spPr>
        <p:txBody>
          <a:bodyPr/>
          <a:lstStyle/>
          <a:p>
            <a:pPr eaLnBrk="1" hangingPunct="1">
              <a:tabLst>
                <a:tab pos="228600" algn="l"/>
              </a:tabLst>
            </a:pPr>
            <a:r>
              <a:rPr lang="en-US" altLang="zh-CN" smtClean="0">
                <a:ea typeface="宋体" pitchFamily="2" charset="-122"/>
              </a:rPr>
              <a:t>       http://www.ntp16.notlb.com/</a:t>
            </a:r>
          </a:p>
          <a:p>
            <a:pPr eaLnBrk="1" hangingPunct="1">
              <a:buFont typeface="Wingdings" pitchFamily="2" charset="2"/>
              <a:buNone/>
              <a:tabLst>
                <a:tab pos="228600" algn="l"/>
              </a:tabLst>
            </a:pPr>
            <a:r>
              <a:rPr lang="en-US" altLang="zh-CN" smtClean="0">
                <a:ea typeface="宋体" pitchFamily="2" charset="-122"/>
              </a:rPr>
              <a:t>              </a:t>
            </a:r>
          </a:p>
          <a:p>
            <a:pPr eaLnBrk="1" hangingPunct="1">
              <a:buFont typeface="Wingdings" pitchFamily="2" charset="2"/>
              <a:buNone/>
              <a:tabLst>
                <a:tab pos="228600" algn="l"/>
              </a:tabLst>
            </a:pPr>
            <a:r>
              <a:rPr lang="en-US" altLang="zh-CN" sz="2400" b="1" smtClean="0">
                <a:solidFill>
                  <a:srgbClr val="FFFF00"/>
                </a:solidFill>
                <a:ea typeface="宋体" pitchFamily="2" charset="-122"/>
              </a:rPr>
              <a:t>                 A REGIONAL TAKE ON </a:t>
            </a:r>
          </a:p>
          <a:p>
            <a:pPr algn="ctr" eaLnBrk="1" hangingPunct="1">
              <a:buFont typeface="Wingdings" pitchFamily="2" charset="2"/>
              <a:buNone/>
              <a:tabLst>
                <a:tab pos="228600" algn="l"/>
              </a:tabLst>
            </a:pPr>
            <a:r>
              <a:rPr lang="en-US" altLang="zh-CN" sz="2400" b="1" smtClean="0">
                <a:solidFill>
                  <a:srgbClr val="FFFF00"/>
                </a:solidFill>
                <a:ea typeface="宋体" pitchFamily="2" charset="-122"/>
              </a:rPr>
              <a:t>ACADEMIC AND WORKFORCE ISSUES</a:t>
            </a:r>
          </a:p>
          <a:p>
            <a:pPr eaLnBrk="1" hangingPunct="1">
              <a:buFont typeface="Wingdings" pitchFamily="2" charset="2"/>
              <a:buNone/>
              <a:tabLst>
                <a:tab pos="228600" algn="l"/>
              </a:tabLst>
            </a:pPr>
            <a:endParaRPr lang="en-US" altLang="en-US" sz="2000" smtClean="0"/>
          </a:p>
          <a:p>
            <a:pPr eaLnBrk="1" hangingPunct="1">
              <a:buFont typeface="Wingdings" pitchFamily="2" charset="2"/>
              <a:buNone/>
              <a:tabLst>
                <a:tab pos="228600" algn="l"/>
              </a:tabLst>
            </a:pPr>
            <a:r>
              <a:rPr lang="en-US" altLang="en-US" sz="2000" b="1" smtClean="0"/>
              <a:t>Mary Harris, Regents Professor, UNT</a:t>
            </a:r>
          </a:p>
          <a:p>
            <a:pPr eaLnBrk="1" hangingPunct="1">
              <a:buFont typeface="Wingdings" pitchFamily="2" charset="2"/>
              <a:buNone/>
              <a:tabLst>
                <a:tab pos="228600" algn="l"/>
              </a:tabLst>
            </a:pPr>
            <a:r>
              <a:rPr lang="en-US" altLang="en-US" sz="2000" b="1" smtClean="0"/>
              <a:t>V. Barbara Bush, Associate Professor, UNT</a:t>
            </a:r>
          </a:p>
          <a:p>
            <a:pPr eaLnBrk="1" hangingPunct="1">
              <a:buFont typeface="Wingdings" pitchFamily="2" charset="2"/>
              <a:buNone/>
              <a:tabLst>
                <a:tab pos="228600" algn="l"/>
              </a:tabLst>
            </a:pPr>
            <a:r>
              <a:rPr lang="en-US" altLang="en-US" sz="2000" b="1" smtClean="0"/>
              <a:t>M. Jean Keller, Vice President for Community Engagement, UNT  </a:t>
            </a:r>
          </a:p>
          <a:p>
            <a:pPr eaLnBrk="1" hangingPunct="1">
              <a:buFont typeface="Wingdings" pitchFamily="2" charset="2"/>
              <a:buNone/>
              <a:tabLst>
                <a:tab pos="228600" algn="l"/>
              </a:tabLst>
            </a:pPr>
            <a:endParaRPr lang="en-US" altLang="en-US" sz="2000" smtClean="0"/>
          </a:p>
          <a:p>
            <a:pPr eaLnBrk="1" hangingPunct="1">
              <a:buFont typeface="Wingdings" pitchFamily="2" charset="2"/>
              <a:buNone/>
              <a:tabLst>
                <a:tab pos="228600" algn="l"/>
              </a:tabLst>
            </a:pPr>
            <a:r>
              <a:rPr lang="en-US" altLang="en-US" sz="2000" i="1" smtClean="0">
                <a:solidFill>
                  <a:srgbClr val="FFFF00"/>
                </a:solidFill>
              </a:rPr>
              <a:t>NTCCC Spring Leadership Conference,</a:t>
            </a:r>
          </a:p>
          <a:p>
            <a:pPr eaLnBrk="1" hangingPunct="1">
              <a:buFont typeface="Wingdings" pitchFamily="2" charset="2"/>
              <a:buNone/>
              <a:tabLst>
                <a:tab pos="228600" algn="l"/>
              </a:tabLst>
            </a:pPr>
            <a:r>
              <a:rPr lang="en-US" altLang="en-US" sz="2000" i="1" smtClean="0">
                <a:solidFill>
                  <a:srgbClr val="FFFF00"/>
                </a:solidFill>
              </a:rPr>
              <a:t> January 24 , 2014, Collin College</a:t>
            </a:r>
          </a:p>
        </p:txBody>
      </p:sp>
      <p:pic>
        <p:nvPicPr>
          <p:cNvPr id="3076" name="Picture 7" descr="https://pbs.twimg.com/profile_images/3253860090/16360131275ca7dd32b12c3f85a742fb_bigg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266950" y="228600"/>
            <a:ext cx="7467600" cy="1219200"/>
          </a:xfrm>
        </p:spPr>
        <p:txBody>
          <a:bodyPr/>
          <a:lstStyle/>
          <a:p>
            <a:r>
              <a:rPr lang="en-US" altLang="en-US" smtClean="0">
                <a:latin typeface="Arial Bold" pitchFamily="-108" charset="0"/>
                <a:ea typeface="ＭＳ Ｐゴシック" pitchFamily="34" charset="-128"/>
                <a:cs typeface="Arial Bold" pitchFamily="-108" charset="0"/>
              </a:rPr>
              <a:t>Gen TX Marketing DFW</a:t>
            </a:r>
          </a:p>
        </p:txBody>
      </p:sp>
      <p:pic>
        <p:nvPicPr>
          <p:cNvPr id="12291" name="Content Placeholder 5" descr="Students with Trailblaze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419100" y="2590800"/>
            <a:ext cx="3429000" cy="3124200"/>
          </a:xfrm>
        </p:spPr>
      </p:pic>
      <p:pic>
        <p:nvPicPr>
          <p:cNvPr id="12292" name="Content Placeholder 5"/>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133850" y="1506538"/>
            <a:ext cx="3733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Content Placeholder 7" descr="C:\Users\Computer\Pictures\Gen Tx Day\DSCN1297.JP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479800"/>
            <a:ext cx="32004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descr="https://pbs.twimg.com/profile_images/3253860090/16360131275ca7dd32b12c3f85a742fb_bigg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810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66950" y="228600"/>
            <a:ext cx="7467600" cy="1219200"/>
          </a:xfrm>
        </p:spPr>
        <p:txBody>
          <a:bodyPr/>
          <a:lstStyle/>
          <a:p>
            <a:r>
              <a:rPr lang="en-US" altLang="en-US" smtClean="0">
                <a:latin typeface="Arial Bold" pitchFamily="-108" charset="0"/>
                <a:ea typeface="ＭＳ Ｐゴシック" pitchFamily="34" charset="-128"/>
                <a:cs typeface="Arial Bold" pitchFamily="-108" charset="0"/>
              </a:rPr>
              <a:t>Gen TX Marketing DFW</a:t>
            </a:r>
          </a:p>
        </p:txBody>
      </p:sp>
      <p:pic>
        <p:nvPicPr>
          <p:cNvPr id="13315" name="Picture 7" descr="https://pbs.twimg.com/profile_images/3253860090/16360131275ca7dd32b12c3f85a742fb_bigg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Content Placeholder 5"/>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219200" y="2209800"/>
            <a:ext cx="6858000" cy="3429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125663" y="533400"/>
            <a:ext cx="7010400" cy="1295400"/>
          </a:xfrm>
        </p:spPr>
        <p:txBody>
          <a:bodyPr/>
          <a:lstStyle/>
          <a:p>
            <a:pPr eaLnBrk="1" hangingPunct="1"/>
            <a:r>
              <a:rPr lang="en-US" altLang="en-US" sz="3200" smtClean="0">
                <a:solidFill>
                  <a:srgbClr val="FFC000"/>
                </a:solidFill>
              </a:rPr>
              <a:t>North Texas Regional P-16 Council</a:t>
            </a:r>
          </a:p>
        </p:txBody>
      </p:sp>
      <p:sp>
        <p:nvSpPr>
          <p:cNvPr id="14339" name="Content Placeholder 2"/>
          <p:cNvSpPr>
            <a:spLocks noGrp="1"/>
          </p:cNvSpPr>
          <p:nvPr>
            <p:ph idx="1"/>
          </p:nvPr>
        </p:nvSpPr>
        <p:spPr>
          <a:xfrm>
            <a:off x="1828800" y="2209800"/>
            <a:ext cx="7010400" cy="4114800"/>
          </a:xfrm>
        </p:spPr>
        <p:txBody>
          <a:bodyPr/>
          <a:lstStyle/>
          <a:p>
            <a:pPr marL="0" indent="0" eaLnBrk="1" hangingPunct="1">
              <a:buFont typeface="Wingdings" pitchFamily="2" charset="2"/>
              <a:buNone/>
              <a:tabLst>
                <a:tab pos="228600" algn="l"/>
              </a:tabLst>
            </a:pPr>
            <a:endParaRPr lang="en-US" altLang="en-US" sz="3600" smtClean="0"/>
          </a:p>
          <a:p>
            <a:pPr marL="0" indent="0" eaLnBrk="1" hangingPunct="1">
              <a:buFont typeface="Wingdings" pitchFamily="2" charset="2"/>
              <a:buNone/>
              <a:tabLst>
                <a:tab pos="228600" algn="l"/>
              </a:tabLst>
            </a:pPr>
            <a:r>
              <a:rPr lang="en-US" altLang="en-US" sz="3600" smtClean="0"/>
              <a:t>Gap Analysis Reports and Related Study</a:t>
            </a:r>
          </a:p>
          <a:p>
            <a:pPr marL="0" indent="0" eaLnBrk="1" hangingPunct="1">
              <a:buFont typeface="Wingdings" pitchFamily="2" charset="2"/>
              <a:buNone/>
              <a:tabLst>
                <a:tab pos="228600" algn="l"/>
              </a:tabLst>
            </a:pPr>
            <a:r>
              <a:rPr lang="en-US" altLang="en-US" sz="3600" smtClean="0"/>
              <a:t>         V. Barbara Bush</a:t>
            </a:r>
          </a:p>
        </p:txBody>
      </p:sp>
      <p:pic>
        <p:nvPicPr>
          <p:cNvPr id="14340" name="Picture 7" descr="https://pbs.twimg.com/profile_images/3253860090/16360131275ca7dd32b12c3f85a742fb_bigg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125663" y="533400"/>
            <a:ext cx="7010400" cy="1295400"/>
          </a:xfrm>
        </p:spPr>
        <p:txBody>
          <a:bodyPr/>
          <a:lstStyle/>
          <a:p>
            <a:pPr eaLnBrk="1" hangingPunct="1"/>
            <a:r>
              <a:rPr lang="en-US" altLang="en-US" sz="3200" smtClean="0">
                <a:solidFill>
                  <a:srgbClr val="FFC000"/>
                </a:solidFill>
              </a:rPr>
              <a:t>North Texas Regional P-16 Council</a:t>
            </a:r>
          </a:p>
        </p:txBody>
      </p:sp>
      <p:sp>
        <p:nvSpPr>
          <p:cNvPr id="15363" name="Content Placeholder 2"/>
          <p:cNvSpPr>
            <a:spLocks noGrp="1"/>
          </p:cNvSpPr>
          <p:nvPr>
            <p:ph idx="1"/>
          </p:nvPr>
        </p:nvSpPr>
        <p:spPr>
          <a:xfrm>
            <a:off x="1828800" y="2209800"/>
            <a:ext cx="7010400" cy="4114800"/>
          </a:xfrm>
        </p:spPr>
        <p:txBody>
          <a:bodyPr/>
          <a:lstStyle/>
          <a:p>
            <a:pPr marL="0" indent="0" eaLnBrk="1" hangingPunct="1">
              <a:buFont typeface="Wingdings" pitchFamily="2" charset="2"/>
              <a:buNone/>
              <a:tabLst>
                <a:tab pos="228600" algn="l"/>
              </a:tabLst>
            </a:pPr>
            <a:endParaRPr lang="en-US" altLang="en-US" sz="2000" smtClean="0"/>
          </a:p>
        </p:txBody>
      </p:sp>
      <p:pic>
        <p:nvPicPr>
          <p:cNvPr id="15364" name="Picture 7" descr="https://pbs.twimg.com/profile_images/3253860090/16360131275ca7dd32b12c3f85a742fb_bigg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838" y="1600200"/>
            <a:ext cx="5861050" cy="4656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125663" y="533400"/>
            <a:ext cx="7010400" cy="1295400"/>
          </a:xfrm>
        </p:spPr>
        <p:txBody>
          <a:bodyPr/>
          <a:lstStyle/>
          <a:p>
            <a:pPr eaLnBrk="1" hangingPunct="1"/>
            <a:r>
              <a:rPr lang="en-US" altLang="en-US" sz="3200" smtClean="0">
                <a:solidFill>
                  <a:srgbClr val="FFC000"/>
                </a:solidFill>
              </a:rPr>
              <a:t>North Texas Regional P-16 Council</a:t>
            </a:r>
          </a:p>
        </p:txBody>
      </p:sp>
      <p:pic>
        <p:nvPicPr>
          <p:cNvPr id="16387" name="Picture 7" descr="https://pbs.twimg.com/profile_images/3253860090/16360131275ca7dd32b12c3f85a742fb_bigg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lstStyle/>
          <a:p>
            <a:pPr marL="0" indent="0">
              <a:buFont typeface="Wingdings" pitchFamily="2" charset="2"/>
              <a:buNone/>
              <a:defRPr/>
            </a:pPr>
            <a:r>
              <a:rPr lang="en-US" sz="2000" dirty="0" smtClean="0"/>
              <a:t>              PURPOSE OF THE GAP ANALYSIS REPORT</a:t>
            </a:r>
          </a:p>
          <a:p>
            <a:pPr>
              <a:defRPr/>
            </a:pPr>
            <a:endParaRPr lang="en-US" sz="2000" dirty="0" smtClean="0"/>
          </a:p>
          <a:p>
            <a:pPr>
              <a:defRPr/>
            </a:pPr>
            <a:r>
              <a:rPr lang="en-US" sz="2000" dirty="0" smtClean="0"/>
              <a:t>Present the performances of ESCs 10 and 11, or Region 3-Metroplex (in Texas Higher Education Regions), on the key indicators related to higher education.</a:t>
            </a:r>
          </a:p>
          <a:p>
            <a:pPr>
              <a:defRPr/>
            </a:pPr>
            <a:r>
              <a:rPr lang="en-US" sz="2000" dirty="0" smtClean="0"/>
              <a:t>Conduct horizontal gap analysis comparing ESCs 10 and 11/Region 3 to the state on the core indicators.</a:t>
            </a:r>
          </a:p>
          <a:p>
            <a:pPr>
              <a:defRPr/>
            </a:pPr>
            <a:r>
              <a:rPr lang="en-US" sz="2000" dirty="0" smtClean="0"/>
              <a:t>Identify trends over time for indicators with multi-year data or change on the core data elements for the two most recent data points  </a:t>
            </a: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125663" y="533400"/>
            <a:ext cx="7010400" cy="1295400"/>
          </a:xfrm>
        </p:spPr>
        <p:txBody>
          <a:bodyPr/>
          <a:lstStyle/>
          <a:p>
            <a:pPr eaLnBrk="1" hangingPunct="1"/>
            <a:r>
              <a:rPr lang="en-US" altLang="en-US" sz="3200" smtClean="0">
                <a:solidFill>
                  <a:srgbClr val="FFC000"/>
                </a:solidFill>
              </a:rPr>
              <a:t>North Texas Regional P-16 Council</a:t>
            </a:r>
          </a:p>
        </p:txBody>
      </p:sp>
      <p:sp>
        <p:nvSpPr>
          <p:cNvPr id="16387" name="Content Placeholder 2"/>
          <p:cNvSpPr>
            <a:spLocks noGrp="1"/>
          </p:cNvSpPr>
          <p:nvPr>
            <p:ph idx="1"/>
          </p:nvPr>
        </p:nvSpPr>
        <p:spPr>
          <a:xfrm>
            <a:off x="1828800" y="2209800"/>
            <a:ext cx="7010400" cy="4114800"/>
          </a:xfrm>
        </p:spPr>
        <p:txBody>
          <a:bodyPr/>
          <a:lstStyle/>
          <a:p>
            <a:pPr marL="0" indent="0" algn="ctr" eaLnBrk="1" fontAlgn="t" hangingPunct="1">
              <a:lnSpc>
                <a:spcPct val="115000"/>
              </a:lnSpc>
              <a:spcBef>
                <a:spcPts val="0"/>
              </a:spcBef>
              <a:spcAft>
                <a:spcPts val="1000"/>
              </a:spcAft>
              <a:buFont typeface="Wingdings" pitchFamily="2" charset="2"/>
              <a:buNone/>
              <a:defRPr/>
            </a:pPr>
            <a:r>
              <a:rPr lang="en-US" sz="1600" b="1" kern="1200" dirty="0" smtClean="0">
                <a:solidFill>
                  <a:schemeClr val="tx1"/>
                </a:solidFill>
                <a:latin typeface="Calibri"/>
              </a:rPr>
              <a:t>College Readiness</a:t>
            </a:r>
            <a:endParaRPr lang="en-US" sz="1600" dirty="0">
              <a:solidFill>
                <a:schemeClr val="tx1"/>
              </a:solidFill>
            </a:endParaRPr>
          </a:p>
          <a:p>
            <a:pPr marL="347472" indent="-347472" eaLnBrk="1" fontAlgn="t" hangingPunct="1">
              <a:lnSpc>
                <a:spcPct val="115000"/>
              </a:lnSpc>
              <a:spcBef>
                <a:spcPts val="0"/>
              </a:spcBef>
              <a:spcAft>
                <a:spcPts val="1000"/>
              </a:spcAft>
              <a:tabLst>
                <a:tab pos="457200" algn="l"/>
              </a:tabLst>
              <a:defRPr/>
            </a:pPr>
            <a:r>
              <a:rPr lang="en-US" sz="1600" b="1" kern="1200" dirty="0" smtClean="0">
                <a:solidFill>
                  <a:schemeClr val="tx1"/>
                </a:solidFill>
                <a:latin typeface="Calibri"/>
              </a:rPr>
              <a:t>College-Ready High School Graduates in English Language Arts, Mathematics, and/or Both Subjects and Mean Annual Rate of Change from 2006 to 2011 in State, ESC 10, and ESC 11 (by Ethnicity, by Gender)</a:t>
            </a:r>
            <a:endParaRPr lang="en-US" sz="1600" dirty="0">
              <a:solidFill>
                <a:schemeClr val="tx1"/>
              </a:solidFill>
            </a:endParaRPr>
          </a:p>
          <a:p>
            <a:pPr marL="347472" indent="-347472" eaLnBrk="1" fontAlgn="t" hangingPunct="1">
              <a:lnSpc>
                <a:spcPct val="115000"/>
              </a:lnSpc>
              <a:spcBef>
                <a:spcPts val="0"/>
              </a:spcBef>
              <a:spcAft>
                <a:spcPts val="1000"/>
              </a:spcAft>
              <a:tabLst>
                <a:tab pos="457200" algn="l"/>
              </a:tabLst>
              <a:defRPr/>
            </a:pPr>
            <a:r>
              <a:rPr lang="en-US" sz="1600" b="1" kern="1200" dirty="0" smtClean="0">
                <a:solidFill>
                  <a:schemeClr val="tx1"/>
                </a:solidFill>
                <a:latin typeface="Calibri"/>
              </a:rPr>
              <a:t>SAT/ACT Results of High School Students from 1996 to 2011 in State, ESC 10, and ESC 11</a:t>
            </a:r>
            <a:endParaRPr lang="en-US" sz="1600" dirty="0">
              <a:solidFill>
                <a:schemeClr val="tx1"/>
              </a:solidFill>
            </a:endParaRPr>
          </a:p>
          <a:p>
            <a:pPr marL="347472" indent="-347472" eaLnBrk="1" fontAlgn="t" hangingPunct="1">
              <a:lnSpc>
                <a:spcPct val="115000"/>
              </a:lnSpc>
              <a:spcBef>
                <a:spcPts val="0"/>
              </a:spcBef>
              <a:spcAft>
                <a:spcPts val="1000"/>
              </a:spcAft>
              <a:tabLst>
                <a:tab pos="228600" algn="l"/>
              </a:tabLst>
              <a:defRPr/>
            </a:pPr>
            <a:r>
              <a:rPr lang="en-US" sz="1600" b="1" kern="1200" dirty="0" smtClean="0">
                <a:solidFill>
                  <a:schemeClr val="tx1"/>
                </a:solidFill>
                <a:latin typeface="Calibri"/>
              </a:rPr>
              <a:t>Advanced Course/Dual Enrollment Completion of High School Students from 2003 to 2011 in State, ESC 10, and ESC 11</a:t>
            </a:r>
            <a:endParaRPr lang="en-US" sz="1600" dirty="0">
              <a:solidFill>
                <a:schemeClr val="tx1"/>
              </a:solidFill>
            </a:endParaRPr>
          </a:p>
          <a:p>
            <a:pPr marL="347472" indent="-347472" eaLnBrk="1" fontAlgn="t" hangingPunct="1">
              <a:lnSpc>
                <a:spcPct val="115000"/>
              </a:lnSpc>
              <a:spcBef>
                <a:spcPts val="0"/>
              </a:spcBef>
              <a:spcAft>
                <a:spcPts val="1000"/>
              </a:spcAft>
              <a:tabLst>
                <a:tab pos="228600" algn="l"/>
              </a:tabLst>
              <a:defRPr/>
            </a:pPr>
            <a:r>
              <a:rPr lang="en-US" sz="1600" b="1" kern="1200" dirty="0" smtClean="0">
                <a:solidFill>
                  <a:schemeClr val="tx1"/>
                </a:solidFill>
                <a:latin typeface="Calibri"/>
              </a:rPr>
              <a:t>High School Students Enrolled in Higher Education Dual Credit in 2009, 2010, and 2011 in State and Region 3</a:t>
            </a:r>
            <a:endParaRPr lang="en-US" sz="1600" dirty="0">
              <a:solidFill>
                <a:schemeClr val="tx1"/>
              </a:solidFill>
            </a:endParaRPr>
          </a:p>
          <a:p>
            <a:pPr marL="0" indent="0" eaLnBrk="1" hangingPunct="1">
              <a:buFont typeface="Wingdings" pitchFamily="2" charset="2"/>
              <a:buNone/>
              <a:tabLst>
                <a:tab pos="228600" algn="l"/>
              </a:tabLst>
              <a:defRPr/>
            </a:pPr>
            <a:endParaRPr lang="en-US" altLang="en-US" sz="2000" dirty="0" smtClean="0"/>
          </a:p>
        </p:txBody>
      </p:sp>
      <p:pic>
        <p:nvPicPr>
          <p:cNvPr id="17412" name="Picture 7" descr="https://pbs.twimg.com/profile_images/3253860090/16360131275ca7dd32b12c3f85a742fb_bigg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125663" y="533400"/>
            <a:ext cx="7010400" cy="1295400"/>
          </a:xfrm>
        </p:spPr>
        <p:txBody>
          <a:bodyPr/>
          <a:lstStyle/>
          <a:p>
            <a:pPr eaLnBrk="1" hangingPunct="1"/>
            <a:r>
              <a:rPr lang="en-US" altLang="en-US" sz="3200" smtClean="0">
                <a:solidFill>
                  <a:srgbClr val="FFC000"/>
                </a:solidFill>
              </a:rPr>
              <a:t>North Texas Regional P-16 Council</a:t>
            </a:r>
          </a:p>
        </p:txBody>
      </p:sp>
      <p:sp>
        <p:nvSpPr>
          <p:cNvPr id="25603" name="Content Placeholder 2"/>
          <p:cNvSpPr>
            <a:spLocks noGrp="1"/>
          </p:cNvSpPr>
          <p:nvPr>
            <p:ph idx="1"/>
          </p:nvPr>
        </p:nvSpPr>
        <p:spPr>
          <a:xfrm>
            <a:off x="1828800" y="1828800"/>
            <a:ext cx="7010400" cy="4495800"/>
          </a:xfrm>
        </p:spPr>
        <p:txBody>
          <a:bodyPr/>
          <a:lstStyle/>
          <a:p>
            <a:pPr marL="0" indent="0" algn="ctr" eaLnBrk="1" fontAlgn="t" hangingPunct="1">
              <a:lnSpc>
                <a:spcPct val="115000"/>
              </a:lnSpc>
              <a:spcBef>
                <a:spcPts val="0"/>
              </a:spcBef>
              <a:spcAft>
                <a:spcPts val="1000"/>
              </a:spcAft>
              <a:buClr>
                <a:srgbClr val="FF66FF"/>
              </a:buClr>
              <a:buFont typeface="Wingdings" pitchFamily="2" charset="2"/>
              <a:buNone/>
              <a:defRPr/>
            </a:pPr>
            <a:r>
              <a:rPr lang="en-US" sz="1600" b="1" kern="1200" dirty="0">
                <a:solidFill>
                  <a:srgbClr val="FFFFFF"/>
                </a:solidFill>
                <a:latin typeface="Calibri"/>
              </a:rPr>
              <a:t>Higher Education Enrollment </a:t>
            </a:r>
            <a:endParaRPr lang="en-US" sz="1600" dirty="0">
              <a:solidFill>
                <a:srgbClr val="FFFFFF"/>
              </a:solidFill>
            </a:endParaRPr>
          </a:p>
          <a:p>
            <a:pPr marL="347472" indent="-347472" eaLnBrk="1" fontAlgn="t" hangingPunct="1">
              <a:spcBef>
                <a:spcPts val="0"/>
              </a:spcBef>
              <a:spcAft>
                <a:spcPts val="0"/>
              </a:spcAft>
              <a:buClr>
                <a:srgbClr val="FF66FF"/>
              </a:buClr>
              <a:defRPr/>
            </a:pPr>
            <a:r>
              <a:rPr lang="en-US" sz="1600" b="1" kern="1200" dirty="0">
                <a:solidFill>
                  <a:srgbClr val="FFFFFF"/>
                </a:solidFill>
                <a:latin typeface="Calibri"/>
              </a:rPr>
              <a:t>High School Graduates Enrolled in Higher Education from 1996 to 2012 in Four North Texas Counties (Collective)</a:t>
            </a:r>
            <a:endParaRPr lang="en-US" sz="1600" dirty="0">
              <a:solidFill>
                <a:srgbClr val="FFFFFF"/>
              </a:solidFill>
            </a:endParaRPr>
          </a:p>
          <a:p>
            <a:pPr marL="347472" indent="-347472" eaLnBrk="1" fontAlgn="auto" hangingPunct="1">
              <a:spcBef>
                <a:spcPts val="0"/>
              </a:spcBef>
              <a:spcAft>
                <a:spcPts val="0"/>
              </a:spcAft>
              <a:buClr>
                <a:srgbClr val="FF66FF"/>
              </a:buClr>
              <a:defRPr/>
            </a:pPr>
            <a:r>
              <a:rPr lang="en-US" sz="1600" b="1" kern="1200" dirty="0">
                <a:solidFill>
                  <a:srgbClr val="FFFFFF"/>
                </a:solidFill>
                <a:latin typeface="Calibri"/>
              </a:rPr>
              <a:t>High School Graduates Enrolled in Higher Education from 1996 to 2012 in Selected North Texas Counties (Individual)</a:t>
            </a:r>
            <a:endParaRPr lang="en-US" sz="1600" dirty="0">
              <a:solidFill>
                <a:srgbClr val="FFFFFF"/>
              </a:solidFill>
            </a:endParaRPr>
          </a:p>
          <a:p>
            <a:pPr marL="347472" indent="-347472" eaLnBrk="1" fontAlgn="auto" hangingPunct="1">
              <a:spcBef>
                <a:spcPts val="0"/>
              </a:spcBef>
              <a:spcAft>
                <a:spcPts val="0"/>
              </a:spcAft>
              <a:buClr>
                <a:srgbClr val="FF66FF"/>
              </a:buClr>
              <a:defRPr/>
            </a:pPr>
            <a:r>
              <a:rPr lang="en-US" sz="1600" b="1" kern="1200" dirty="0">
                <a:solidFill>
                  <a:srgbClr val="FFFFFF"/>
                </a:solidFill>
                <a:latin typeface="Calibri"/>
              </a:rPr>
              <a:t>College-Going Rate of High School Graduates Enrolled in Texas Postsecondary Education from 2004 to 2011 in State, ESC 10, and ESC 11 by Ethnicity (by Gender, and by Economically Disadvantaged Status)</a:t>
            </a:r>
            <a:endParaRPr lang="en-US" sz="1600" dirty="0">
              <a:solidFill>
                <a:srgbClr val="FFFFFF"/>
              </a:solidFill>
            </a:endParaRPr>
          </a:p>
          <a:p>
            <a:pPr marL="0" eaLnBrk="1" fontAlgn="t" hangingPunct="1">
              <a:lnSpc>
                <a:spcPct val="115000"/>
              </a:lnSpc>
              <a:spcBef>
                <a:spcPts val="0"/>
              </a:spcBef>
              <a:spcAft>
                <a:spcPts val="1000"/>
              </a:spcAft>
              <a:buClr>
                <a:srgbClr val="FF66FF"/>
              </a:buClr>
              <a:defRPr/>
            </a:pPr>
            <a:r>
              <a:rPr lang="en-US" sz="1600" b="1" kern="1200" dirty="0">
                <a:solidFill>
                  <a:srgbClr val="FFFFFF"/>
                </a:solidFill>
                <a:latin typeface="Calibri"/>
              </a:rPr>
              <a:t>Developmental Education </a:t>
            </a:r>
            <a:endParaRPr lang="en-US" sz="1600" dirty="0">
              <a:solidFill>
                <a:srgbClr val="FFFFFF"/>
              </a:solidFill>
            </a:endParaRPr>
          </a:p>
          <a:p>
            <a:pPr marL="347472" indent="-347472" eaLnBrk="1" fontAlgn="auto" hangingPunct="1">
              <a:lnSpc>
                <a:spcPct val="115000"/>
              </a:lnSpc>
              <a:spcBef>
                <a:spcPts val="0"/>
              </a:spcBef>
              <a:spcAft>
                <a:spcPts val="1000"/>
              </a:spcAft>
              <a:buClr>
                <a:srgbClr val="FF66FF"/>
              </a:buClr>
              <a:tabLst>
                <a:tab pos="457200" algn="l"/>
              </a:tabLst>
              <a:defRPr/>
            </a:pPr>
            <a:r>
              <a:rPr lang="en-US" sz="1600" b="1" kern="1200" dirty="0">
                <a:solidFill>
                  <a:srgbClr val="FFFFFF"/>
                </a:solidFill>
                <a:latin typeface="Calibri"/>
              </a:rPr>
              <a:t>First Time in College (FTIC) Students in 2-year Colleges Requiring Dev. Ed. vs. Those Not Requiring Dev. Ed. in 2007, 2008, and 2009 Cohorts in State and North Texas</a:t>
            </a:r>
            <a:endParaRPr lang="en-US" sz="1600" dirty="0">
              <a:solidFill>
                <a:srgbClr val="FFFFFF"/>
              </a:solidFill>
            </a:endParaRPr>
          </a:p>
          <a:p>
            <a:pPr marL="347472" indent="-347472" eaLnBrk="1" fontAlgn="auto" hangingPunct="1">
              <a:lnSpc>
                <a:spcPct val="115000"/>
              </a:lnSpc>
              <a:spcBef>
                <a:spcPts val="0"/>
              </a:spcBef>
              <a:spcAft>
                <a:spcPts val="1000"/>
              </a:spcAft>
              <a:buClr>
                <a:srgbClr val="FF66FF"/>
              </a:buClr>
              <a:tabLst>
                <a:tab pos="457200" algn="l"/>
              </a:tabLst>
              <a:defRPr/>
            </a:pPr>
            <a:r>
              <a:rPr lang="en-US" sz="1600" b="1" kern="1200" dirty="0">
                <a:solidFill>
                  <a:srgbClr val="FFFFFF"/>
                </a:solidFill>
                <a:latin typeface="Calibri"/>
              </a:rPr>
              <a:t>First Time in College (FTIC) Students in 4-year Colleges Requiring Dev. Ed. vs. Those Not Requiring Dev. Ed. in 2007, 2008, and 2009 Cohorts in State and North Texas</a:t>
            </a:r>
            <a:endParaRPr lang="en-US" sz="1600" dirty="0">
              <a:solidFill>
                <a:srgbClr val="FFFFFF"/>
              </a:solidFill>
            </a:endParaRPr>
          </a:p>
          <a:p>
            <a:pPr marL="0" indent="0" eaLnBrk="1" hangingPunct="1">
              <a:buFont typeface="Wingdings" pitchFamily="2" charset="2"/>
              <a:buNone/>
              <a:tabLst>
                <a:tab pos="228600" algn="l"/>
              </a:tabLst>
              <a:defRPr/>
            </a:pPr>
            <a:endParaRPr lang="en-US" altLang="en-US" sz="2000" dirty="0" smtClean="0"/>
          </a:p>
        </p:txBody>
      </p:sp>
      <p:pic>
        <p:nvPicPr>
          <p:cNvPr id="18436" name="Picture 7" descr="https://pbs.twimg.com/profile_images/3253860090/16360131275ca7dd32b12c3f85a742fb_bigg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125663" y="533400"/>
            <a:ext cx="7010400" cy="1295400"/>
          </a:xfrm>
        </p:spPr>
        <p:txBody>
          <a:bodyPr/>
          <a:lstStyle/>
          <a:p>
            <a:pPr eaLnBrk="1" hangingPunct="1"/>
            <a:r>
              <a:rPr lang="en-US" altLang="en-US" sz="3200" smtClean="0">
                <a:solidFill>
                  <a:srgbClr val="FFC000"/>
                </a:solidFill>
              </a:rPr>
              <a:t>North Texas Regional P-16 Council</a:t>
            </a:r>
          </a:p>
        </p:txBody>
      </p:sp>
      <p:sp>
        <p:nvSpPr>
          <p:cNvPr id="24579" name="Content Placeholder 2"/>
          <p:cNvSpPr>
            <a:spLocks noGrp="1"/>
          </p:cNvSpPr>
          <p:nvPr>
            <p:ph idx="1"/>
          </p:nvPr>
        </p:nvSpPr>
        <p:spPr>
          <a:xfrm>
            <a:off x="1828800" y="2209800"/>
            <a:ext cx="7010400" cy="4114800"/>
          </a:xfrm>
        </p:spPr>
        <p:txBody>
          <a:bodyPr/>
          <a:lstStyle/>
          <a:p>
            <a:pPr marL="0" indent="0" algn="ctr" eaLnBrk="1" fontAlgn="t" hangingPunct="1">
              <a:lnSpc>
                <a:spcPct val="115000"/>
              </a:lnSpc>
              <a:spcBef>
                <a:spcPts val="0"/>
              </a:spcBef>
              <a:spcAft>
                <a:spcPts val="1000"/>
              </a:spcAft>
              <a:buClr>
                <a:srgbClr val="FF66FF"/>
              </a:buClr>
              <a:buFont typeface="Wingdings" pitchFamily="2" charset="2"/>
              <a:buNone/>
              <a:defRPr/>
            </a:pPr>
            <a:r>
              <a:rPr lang="en-US" sz="1600" b="1" kern="1200" dirty="0">
                <a:solidFill>
                  <a:srgbClr val="FFFFFF"/>
                </a:solidFill>
                <a:latin typeface="Calibri"/>
              </a:rPr>
              <a:t>Higher Education Graduation</a:t>
            </a:r>
            <a:endParaRPr lang="en-US" sz="1600" dirty="0">
              <a:solidFill>
                <a:srgbClr val="FFFFFF"/>
              </a:solidFill>
            </a:endParaRPr>
          </a:p>
          <a:p>
            <a:pPr marL="347472" indent="-347472" eaLnBrk="1" fontAlgn="t" hangingPunct="1">
              <a:spcBef>
                <a:spcPts val="0"/>
              </a:spcBef>
              <a:spcAft>
                <a:spcPts val="0"/>
              </a:spcAft>
              <a:buClr>
                <a:srgbClr val="FF66FF"/>
              </a:buClr>
              <a:defRPr/>
            </a:pPr>
            <a:r>
              <a:rPr lang="en-US" sz="1600" b="1" kern="1200" dirty="0">
                <a:solidFill>
                  <a:srgbClr val="FFFFFF"/>
                </a:solidFill>
                <a:latin typeface="Calibri"/>
              </a:rPr>
              <a:t>Public High School Graduates from Classes of 2001-2003, 2002-2004, and 2003-2005 Who Earned a Degree or Certificate within Six Years of High School Graduation in State and Region 3</a:t>
            </a:r>
            <a:endParaRPr lang="en-US" sz="1600" dirty="0">
              <a:solidFill>
                <a:srgbClr val="FFFFFF"/>
              </a:solidFill>
            </a:endParaRPr>
          </a:p>
          <a:p>
            <a:pPr marL="0" eaLnBrk="1" fontAlgn="t" hangingPunct="1">
              <a:lnSpc>
                <a:spcPct val="115000"/>
              </a:lnSpc>
              <a:spcBef>
                <a:spcPts val="0"/>
              </a:spcBef>
              <a:spcAft>
                <a:spcPts val="1000"/>
              </a:spcAft>
              <a:buClr>
                <a:srgbClr val="FF66FF"/>
              </a:buClr>
              <a:defRPr/>
            </a:pPr>
            <a:r>
              <a:rPr lang="en-US" sz="1600" b="1" kern="1200" dirty="0">
                <a:solidFill>
                  <a:srgbClr val="FFFFFF"/>
                </a:solidFill>
                <a:latin typeface="Calibri"/>
              </a:rPr>
              <a:t>Employment</a:t>
            </a:r>
            <a:endParaRPr lang="en-US" sz="1600" dirty="0">
              <a:solidFill>
                <a:srgbClr val="FFFFFF"/>
              </a:solidFill>
            </a:endParaRPr>
          </a:p>
          <a:p>
            <a:pPr marL="347472" indent="-347472" eaLnBrk="1" fontAlgn="t" hangingPunct="1">
              <a:spcBef>
                <a:spcPts val="0"/>
              </a:spcBef>
              <a:spcAft>
                <a:spcPts val="0"/>
              </a:spcAft>
              <a:buClr>
                <a:srgbClr val="FF66FF"/>
              </a:buClr>
              <a:defRPr/>
            </a:pPr>
            <a:r>
              <a:rPr lang="en-US" sz="1600" b="1" kern="1200" dirty="0">
                <a:solidFill>
                  <a:srgbClr val="FFFFFF"/>
                </a:solidFill>
                <a:latin typeface="Calibri"/>
              </a:rPr>
              <a:t>Employment Rate and Average Wage in 4</a:t>
            </a:r>
            <a:r>
              <a:rPr lang="en-US" sz="1600" b="1" kern="1200" baseline="30000" dirty="0">
                <a:solidFill>
                  <a:srgbClr val="FFFFFF"/>
                </a:solidFill>
                <a:latin typeface="Calibri"/>
              </a:rPr>
              <a:t>th</a:t>
            </a:r>
            <a:r>
              <a:rPr lang="en-US" sz="1600" b="1" kern="1200" dirty="0">
                <a:solidFill>
                  <a:srgbClr val="FFFFFF"/>
                </a:solidFill>
                <a:latin typeface="Calibri"/>
              </a:rPr>
              <a:t> Quarter for First Time in College (FTIC) Graduates of 2-year Colleges from 2009 to 2011 in State and North Texas</a:t>
            </a:r>
            <a:endParaRPr lang="en-US" sz="1600" dirty="0">
              <a:solidFill>
                <a:srgbClr val="FFFFFF"/>
              </a:solidFill>
            </a:endParaRPr>
          </a:p>
          <a:p>
            <a:pPr marL="347472" indent="-347472" eaLnBrk="1" fontAlgn="auto" hangingPunct="1">
              <a:spcBef>
                <a:spcPts val="0"/>
              </a:spcBef>
              <a:spcAft>
                <a:spcPts val="0"/>
              </a:spcAft>
              <a:buClr>
                <a:srgbClr val="FF66FF"/>
              </a:buClr>
              <a:defRPr/>
            </a:pPr>
            <a:r>
              <a:rPr lang="en-US" sz="1600" b="1" kern="1200" dirty="0">
                <a:solidFill>
                  <a:srgbClr val="FFFFFF"/>
                </a:solidFill>
                <a:latin typeface="Calibri"/>
              </a:rPr>
              <a:t>Employment Ratio and Average Wage in 4</a:t>
            </a:r>
            <a:r>
              <a:rPr lang="en-US" sz="1600" b="1" kern="1200" baseline="30000" dirty="0">
                <a:solidFill>
                  <a:srgbClr val="FFFFFF"/>
                </a:solidFill>
                <a:latin typeface="Calibri"/>
              </a:rPr>
              <a:t>th</a:t>
            </a:r>
            <a:r>
              <a:rPr lang="en-US" sz="1600" b="1" kern="1200" dirty="0">
                <a:solidFill>
                  <a:srgbClr val="FFFFFF"/>
                </a:solidFill>
                <a:latin typeface="Calibri"/>
              </a:rPr>
              <a:t> Quarter for First Time in College (FTIC) Graduates of 4-year Colleges from 2009 to 2011 in State and North Texas</a:t>
            </a:r>
            <a:endParaRPr lang="en-US" sz="1600" dirty="0">
              <a:solidFill>
                <a:srgbClr val="FFFFFF"/>
              </a:solidFill>
            </a:endParaRPr>
          </a:p>
          <a:p>
            <a:pPr marL="0" indent="0" eaLnBrk="1" hangingPunct="1">
              <a:buFont typeface="Wingdings" pitchFamily="2" charset="2"/>
              <a:buNone/>
              <a:tabLst>
                <a:tab pos="228600" algn="l"/>
              </a:tabLst>
              <a:defRPr/>
            </a:pPr>
            <a:endParaRPr lang="en-US" altLang="en-US" sz="2000" dirty="0" smtClean="0"/>
          </a:p>
        </p:txBody>
      </p:sp>
      <p:pic>
        <p:nvPicPr>
          <p:cNvPr id="19460" name="Picture 7" descr="https://pbs.twimg.com/profile_images/3253860090/16360131275ca7dd32b12c3f85a742fb_bigg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altLang="en-US" smtClean="0"/>
          </a:p>
        </p:txBody>
      </p:sp>
      <p:pic>
        <p:nvPicPr>
          <p:cNvPr id="2048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1524000"/>
            <a:ext cx="5638800" cy="42291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7" descr="https://pbs.twimg.com/profile_images/3253860090/16360131275ca7dd32b12c3f85a742fb_big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altLang="en-US" smtClean="0"/>
          </a:p>
        </p:txBody>
      </p:sp>
      <p:pic>
        <p:nvPicPr>
          <p:cNvPr id="2150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1809750"/>
            <a:ext cx="5257800" cy="39433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7" descr="https://pbs.twimg.com/profile_images/3253860090/16360131275ca7dd32b12c3f85a742fb_big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125663" y="533400"/>
            <a:ext cx="7010400" cy="1295400"/>
          </a:xfrm>
        </p:spPr>
        <p:txBody>
          <a:bodyPr/>
          <a:lstStyle/>
          <a:p>
            <a:pPr eaLnBrk="1" hangingPunct="1"/>
            <a:r>
              <a:rPr lang="en-US" altLang="en-US" sz="3200" smtClean="0">
                <a:solidFill>
                  <a:srgbClr val="FFC000"/>
                </a:solidFill>
              </a:rPr>
              <a:t>North Texas Regional P-16 Council</a:t>
            </a:r>
          </a:p>
        </p:txBody>
      </p:sp>
      <p:sp>
        <p:nvSpPr>
          <p:cNvPr id="4099" name="Content Placeholder 2"/>
          <p:cNvSpPr>
            <a:spLocks noGrp="1"/>
          </p:cNvSpPr>
          <p:nvPr>
            <p:ph idx="1"/>
          </p:nvPr>
        </p:nvSpPr>
        <p:spPr>
          <a:xfrm>
            <a:off x="1828800" y="2209800"/>
            <a:ext cx="7010400" cy="4114800"/>
          </a:xfrm>
        </p:spPr>
        <p:txBody>
          <a:bodyPr/>
          <a:lstStyle/>
          <a:p>
            <a:pPr marL="0" indent="0" eaLnBrk="1" hangingPunct="1">
              <a:buFont typeface="Wingdings" pitchFamily="2" charset="2"/>
              <a:buNone/>
              <a:tabLst>
                <a:tab pos="228600" algn="l"/>
              </a:tabLst>
            </a:pPr>
            <a:endParaRPr lang="en-US" altLang="en-US" sz="3600" smtClean="0"/>
          </a:p>
          <a:p>
            <a:pPr marL="0" indent="0" eaLnBrk="1" hangingPunct="1">
              <a:buFont typeface="Wingdings" pitchFamily="2" charset="2"/>
              <a:buNone/>
              <a:tabLst>
                <a:tab pos="228600" algn="l"/>
              </a:tabLst>
            </a:pPr>
            <a:r>
              <a:rPr lang="en-US" altLang="en-US" sz="3600" smtClean="0"/>
              <a:t>Introduction to the North Texas Regional P-16 Council</a:t>
            </a:r>
          </a:p>
          <a:p>
            <a:pPr marL="0" indent="0" eaLnBrk="1" hangingPunct="1">
              <a:buFont typeface="Wingdings" pitchFamily="2" charset="2"/>
              <a:buNone/>
              <a:tabLst>
                <a:tab pos="228600" algn="l"/>
              </a:tabLst>
            </a:pPr>
            <a:r>
              <a:rPr lang="en-US" altLang="en-US" sz="3600" smtClean="0"/>
              <a:t>        Mary Harris</a:t>
            </a:r>
          </a:p>
        </p:txBody>
      </p:sp>
      <p:pic>
        <p:nvPicPr>
          <p:cNvPr id="4100" name="Picture 7" descr="https://pbs.twimg.com/profile_images/3253860090/16360131275ca7dd32b12c3f85a742fb_bigg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altLang="en-US" smtClean="0"/>
          </a:p>
        </p:txBody>
      </p:sp>
      <p:pic>
        <p:nvPicPr>
          <p:cNvPr id="2253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1809750"/>
            <a:ext cx="5715000" cy="428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7" descr="https://pbs.twimg.com/profile_images/3253860090/16360131275ca7dd32b12c3f85a742fb_big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125663" y="533400"/>
            <a:ext cx="7010400" cy="1295400"/>
          </a:xfrm>
        </p:spPr>
        <p:txBody>
          <a:bodyPr/>
          <a:lstStyle/>
          <a:p>
            <a:pPr eaLnBrk="1" hangingPunct="1"/>
            <a:r>
              <a:rPr lang="en-US" altLang="en-US" sz="3200" smtClean="0">
                <a:solidFill>
                  <a:srgbClr val="FFC000"/>
                </a:solidFill>
              </a:rPr>
              <a:t>North Texas Regional P-16 Council</a:t>
            </a:r>
          </a:p>
        </p:txBody>
      </p:sp>
      <p:sp>
        <p:nvSpPr>
          <p:cNvPr id="23555" name="Content Placeholder 2"/>
          <p:cNvSpPr>
            <a:spLocks noGrp="1"/>
          </p:cNvSpPr>
          <p:nvPr>
            <p:ph idx="1"/>
          </p:nvPr>
        </p:nvSpPr>
        <p:spPr>
          <a:xfrm>
            <a:off x="1828800" y="2209800"/>
            <a:ext cx="7010400" cy="4114800"/>
          </a:xfrm>
        </p:spPr>
        <p:txBody>
          <a:bodyPr/>
          <a:lstStyle/>
          <a:p>
            <a:pPr marL="0" indent="0" eaLnBrk="1" hangingPunct="1">
              <a:buFont typeface="Wingdings" pitchFamily="2" charset="2"/>
              <a:buNone/>
              <a:tabLst>
                <a:tab pos="228600" algn="l"/>
              </a:tabLst>
            </a:pPr>
            <a:endParaRPr lang="en-US" altLang="en-US" sz="3600" smtClean="0"/>
          </a:p>
          <a:p>
            <a:pPr marL="0" indent="0" eaLnBrk="1" hangingPunct="1">
              <a:buFont typeface="Wingdings" pitchFamily="2" charset="2"/>
              <a:buNone/>
              <a:tabLst>
                <a:tab pos="228600" algn="l"/>
              </a:tabLst>
            </a:pPr>
            <a:r>
              <a:rPr lang="en-US" altLang="en-US" sz="3600" smtClean="0"/>
              <a:t>AVATAR:  Academic Vertical Alignment and Renewal</a:t>
            </a:r>
          </a:p>
          <a:p>
            <a:pPr marL="0" indent="0" eaLnBrk="1" hangingPunct="1">
              <a:buFont typeface="Wingdings" pitchFamily="2" charset="2"/>
              <a:buNone/>
              <a:tabLst>
                <a:tab pos="228600" algn="l"/>
              </a:tabLst>
            </a:pPr>
            <a:r>
              <a:rPr lang="en-US" altLang="en-US" sz="3600" smtClean="0"/>
              <a:t>         M. Jean Keller</a:t>
            </a:r>
          </a:p>
        </p:txBody>
      </p:sp>
      <p:pic>
        <p:nvPicPr>
          <p:cNvPr id="23556" name="Picture 7" descr="https://pbs.twimg.com/profile_images/3253860090/16360131275ca7dd32b12c3f85a742fb_bigg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125663" y="533400"/>
            <a:ext cx="7010400" cy="1295400"/>
          </a:xfrm>
        </p:spPr>
        <p:txBody>
          <a:bodyPr/>
          <a:lstStyle/>
          <a:p>
            <a:pPr eaLnBrk="1" hangingPunct="1"/>
            <a:endParaRPr lang="en-US" altLang="en-US" sz="3200" smtClean="0">
              <a:solidFill>
                <a:srgbClr val="FFC000"/>
              </a:solidFill>
            </a:endParaRPr>
          </a:p>
        </p:txBody>
      </p:sp>
      <p:sp>
        <p:nvSpPr>
          <p:cNvPr id="19459" name="Content Placeholder 2"/>
          <p:cNvSpPr>
            <a:spLocks noGrp="1"/>
          </p:cNvSpPr>
          <p:nvPr>
            <p:ph idx="1"/>
          </p:nvPr>
        </p:nvSpPr>
        <p:spPr>
          <a:xfrm>
            <a:off x="1828800" y="2209800"/>
            <a:ext cx="7010400" cy="4114800"/>
          </a:xfrm>
        </p:spPr>
        <p:txBody>
          <a:bodyPr/>
          <a:lstStyle/>
          <a:p>
            <a:pPr marL="0" indent="0" eaLnBrk="1" hangingPunct="1">
              <a:buFont typeface="Wingdings" pitchFamily="2" charset="2"/>
              <a:buNone/>
              <a:tabLst>
                <a:tab pos="228600" algn="l"/>
              </a:tabLst>
              <a:defRPr/>
            </a:pPr>
            <a:endParaRPr lang="en-US" sz="2000" dirty="0" smtClean="0">
              <a:solidFill>
                <a:schemeClr val="tx1">
                  <a:lumMod val="85000"/>
                  <a:lumOff val="15000"/>
                </a:schemeClr>
              </a:solidFill>
              <a:latin typeface="Cambria" pitchFamily="18" charset="0"/>
            </a:endParaRPr>
          </a:p>
          <a:p>
            <a:pPr marL="0" indent="0" eaLnBrk="1" hangingPunct="1">
              <a:buFont typeface="Wingdings" pitchFamily="2" charset="2"/>
              <a:buNone/>
              <a:tabLst>
                <a:tab pos="228600" algn="l"/>
              </a:tabLst>
              <a:defRPr/>
            </a:pPr>
            <a:r>
              <a:rPr lang="en-US" sz="2000" dirty="0" smtClean="0">
                <a:solidFill>
                  <a:schemeClr val="tx1">
                    <a:lumMod val="85000"/>
                    <a:lumOff val="15000"/>
                  </a:schemeClr>
                </a:solidFill>
                <a:latin typeface="Cambria" pitchFamily="18" charset="0"/>
              </a:rPr>
              <a:t>AVATAR is a statewide network of </a:t>
            </a:r>
            <a:r>
              <a:rPr lang="en-US" sz="2000" b="1" dirty="0" smtClean="0">
                <a:solidFill>
                  <a:schemeClr val="tx1">
                    <a:lumMod val="85000"/>
                    <a:lumOff val="15000"/>
                  </a:schemeClr>
                </a:solidFill>
                <a:latin typeface="Cambria" pitchFamily="18" charset="0"/>
              </a:rPr>
              <a:t>regional partnerships</a:t>
            </a:r>
            <a:r>
              <a:rPr lang="en-US" sz="2000" dirty="0" smtClean="0">
                <a:solidFill>
                  <a:schemeClr val="tx1">
                    <a:lumMod val="85000"/>
                    <a:lumOff val="15000"/>
                  </a:schemeClr>
                </a:solidFill>
                <a:latin typeface="Cambria" pitchFamily="18" charset="0"/>
              </a:rPr>
              <a:t>, focused on secondary and postsecondary </a:t>
            </a:r>
            <a:r>
              <a:rPr lang="en-US" sz="2000" b="1" dirty="0" smtClean="0">
                <a:solidFill>
                  <a:schemeClr val="tx1">
                    <a:lumMod val="85000"/>
                    <a:lumOff val="15000"/>
                  </a:schemeClr>
                </a:solidFill>
                <a:latin typeface="Cambria" pitchFamily="18" charset="0"/>
              </a:rPr>
              <a:t>vertical course alignment</a:t>
            </a:r>
            <a:r>
              <a:rPr lang="en-US" sz="2000" dirty="0" smtClean="0">
                <a:solidFill>
                  <a:schemeClr val="tx1">
                    <a:lumMod val="85000"/>
                    <a:lumOff val="15000"/>
                  </a:schemeClr>
                </a:solidFill>
                <a:latin typeface="Cambria" pitchFamily="18" charset="0"/>
              </a:rPr>
              <a:t>, to support students’ </a:t>
            </a:r>
            <a:r>
              <a:rPr lang="en-US" sz="2000" b="1" dirty="0" smtClean="0">
                <a:solidFill>
                  <a:schemeClr val="tx1">
                    <a:lumMod val="85000"/>
                    <a:lumOff val="15000"/>
                  </a:schemeClr>
                </a:solidFill>
                <a:latin typeface="Cambria" pitchFamily="18" charset="0"/>
              </a:rPr>
              <a:t>college and career readiness and success</a:t>
            </a:r>
            <a:r>
              <a:rPr lang="en-US" sz="2000" dirty="0" smtClean="0">
                <a:solidFill>
                  <a:schemeClr val="tx1">
                    <a:lumMod val="85000"/>
                    <a:lumOff val="15000"/>
                  </a:schemeClr>
                </a:solidFill>
                <a:latin typeface="Cambria" pitchFamily="18" charset="0"/>
              </a:rPr>
              <a:t>.</a:t>
            </a:r>
          </a:p>
          <a:p>
            <a:pPr marL="0" indent="0" eaLnBrk="1" hangingPunct="1">
              <a:buFont typeface="Wingdings" pitchFamily="2" charset="2"/>
              <a:buNone/>
              <a:tabLst>
                <a:tab pos="228600" algn="l"/>
              </a:tabLst>
              <a:defRPr/>
            </a:pPr>
            <a:endParaRPr lang="en-US" sz="2000" dirty="0">
              <a:solidFill>
                <a:schemeClr val="tx1">
                  <a:lumMod val="85000"/>
                  <a:lumOff val="15000"/>
                </a:schemeClr>
              </a:solidFill>
              <a:latin typeface="Cambria" pitchFamily="18" charset="0"/>
            </a:endParaRPr>
          </a:p>
          <a:p>
            <a:pPr marL="0" indent="0" eaLnBrk="1" hangingPunct="1">
              <a:buFont typeface="Wingdings" pitchFamily="2" charset="2"/>
              <a:buNone/>
              <a:tabLst>
                <a:tab pos="228600" algn="l"/>
              </a:tabLst>
              <a:defRPr/>
            </a:pPr>
            <a:r>
              <a:rPr lang="en-US" sz="2000" dirty="0" smtClean="0">
                <a:solidFill>
                  <a:schemeClr val="tx1">
                    <a:lumMod val="85000"/>
                    <a:lumOff val="15000"/>
                  </a:schemeClr>
                </a:solidFill>
                <a:latin typeface="Cambria" pitchFamily="18" charset="0"/>
              </a:rPr>
              <a:t>AVATAR is a Texas Higher Education Coordinating Board (THECB) funded project that is implemented by the North Texas Regional P-16 Council and the University of North Texas and it is in its third year.</a:t>
            </a:r>
          </a:p>
          <a:p>
            <a:pPr>
              <a:defRPr/>
            </a:pPr>
            <a:endParaRPr lang="en-US" sz="2000" dirty="0" smtClean="0"/>
          </a:p>
          <a:p>
            <a:pPr marL="0" indent="0" eaLnBrk="1" hangingPunct="1">
              <a:buFont typeface="Wingdings" pitchFamily="2" charset="2"/>
              <a:buNone/>
              <a:tabLst>
                <a:tab pos="228600" algn="l"/>
              </a:tabLst>
              <a:defRPr/>
            </a:pPr>
            <a:endParaRPr lang="en-US" sz="2000" dirty="0" smtClean="0">
              <a:solidFill>
                <a:schemeClr val="tx1">
                  <a:lumMod val="85000"/>
                  <a:lumOff val="15000"/>
                </a:schemeClr>
              </a:solidFill>
              <a:latin typeface="Cambria" pitchFamily="18" charset="0"/>
            </a:endParaRPr>
          </a:p>
          <a:p>
            <a:pPr marL="0" indent="0" eaLnBrk="1" hangingPunct="1">
              <a:buFont typeface="Wingdings" pitchFamily="2" charset="2"/>
              <a:buNone/>
              <a:tabLst>
                <a:tab pos="228600" algn="l"/>
              </a:tabLst>
              <a:defRPr/>
            </a:pPr>
            <a:endParaRPr lang="en-US" altLang="en-US" sz="2000" dirty="0" smtClean="0"/>
          </a:p>
        </p:txBody>
      </p:sp>
      <p:pic>
        <p:nvPicPr>
          <p:cNvPr id="24580" name="Picture 7" descr="https://pbs.twimg.com/profile_images/3253860090/16360131275ca7dd32b12c3f85a742fb_bigg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542925"/>
            <a:ext cx="392906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133600" y="500063"/>
            <a:ext cx="7010400" cy="1295400"/>
          </a:xfrm>
        </p:spPr>
        <p:txBody>
          <a:bodyPr/>
          <a:lstStyle/>
          <a:p>
            <a:pPr eaLnBrk="1" hangingPunct="1">
              <a:defRPr/>
            </a:pPr>
            <a:r>
              <a:rPr lang="en-US" sz="3200" b="1" i="1" dirty="0" smtClean="0">
                <a:solidFill>
                  <a:srgbClr val="FFC000"/>
                </a:solidFill>
                <a:effectLst>
                  <a:outerShdw blurRad="38100" dist="38100" dir="2700000" algn="tl">
                    <a:srgbClr val="000000">
                      <a:alpha val="43137"/>
                    </a:srgbClr>
                  </a:outerShdw>
                </a:effectLst>
                <a:latin typeface="Bookman Old Style" pitchFamily="18" charset="0"/>
              </a:rPr>
              <a:t>A Need for AVATAR?            </a:t>
            </a:r>
            <a:endParaRPr lang="en-US" altLang="en-US" sz="3200" dirty="0" smtClean="0">
              <a:solidFill>
                <a:srgbClr val="FFC000"/>
              </a:solidFill>
            </a:endParaRPr>
          </a:p>
        </p:txBody>
      </p:sp>
      <p:sp>
        <p:nvSpPr>
          <p:cNvPr id="20483" name="Content Placeholder 2"/>
          <p:cNvSpPr>
            <a:spLocks noGrp="1"/>
          </p:cNvSpPr>
          <p:nvPr>
            <p:ph idx="1"/>
          </p:nvPr>
        </p:nvSpPr>
        <p:spPr>
          <a:xfrm>
            <a:off x="1828800" y="2209800"/>
            <a:ext cx="7010400" cy="4114800"/>
          </a:xfrm>
        </p:spPr>
        <p:txBody>
          <a:bodyPr/>
          <a:lstStyle/>
          <a:p>
            <a:pPr>
              <a:defRPr/>
            </a:pPr>
            <a:r>
              <a:rPr lang="en-US" sz="2000" dirty="0" smtClean="0">
                <a:solidFill>
                  <a:schemeClr val="tx1">
                    <a:lumMod val="85000"/>
                    <a:lumOff val="15000"/>
                  </a:schemeClr>
                </a:solidFill>
                <a:latin typeface="Cambria" pitchFamily="18" charset="0"/>
              </a:rPr>
              <a:t>Too many secondary and postsecondary leaders and educators lack </a:t>
            </a:r>
            <a:r>
              <a:rPr lang="en-US" sz="2000" b="1" dirty="0" smtClean="0">
                <a:solidFill>
                  <a:schemeClr val="tx1">
                    <a:lumMod val="85000"/>
                    <a:lumOff val="15000"/>
                  </a:schemeClr>
                </a:solidFill>
                <a:latin typeface="Cambria" pitchFamily="18" charset="0"/>
              </a:rPr>
              <a:t>shared and accurate information</a:t>
            </a:r>
            <a:r>
              <a:rPr lang="en-US" sz="2000" dirty="0" smtClean="0">
                <a:solidFill>
                  <a:schemeClr val="tx1">
                    <a:lumMod val="85000"/>
                    <a:lumOff val="15000"/>
                  </a:schemeClr>
                </a:solidFill>
                <a:latin typeface="Cambria" pitchFamily="18" charset="0"/>
              </a:rPr>
              <a:t> and </a:t>
            </a:r>
            <a:r>
              <a:rPr lang="en-US" sz="2000" b="1" dirty="0" smtClean="0">
                <a:solidFill>
                  <a:schemeClr val="tx1">
                    <a:lumMod val="85000"/>
                    <a:lumOff val="15000"/>
                  </a:schemeClr>
                </a:solidFill>
                <a:latin typeface="Cambria" pitchFamily="18" charset="0"/>
              </a:rPr>
              <a:t>understanding</a:t>
            </a:r>
            <a:r>
              <a:rPr lang="en-US" sz="2000" dirty="0" smtClean="0">
                <a:solidFill>
                  <a:schemeClr val="tx1">
                    <a:lumMod val="85000"/>
                    <a:lumOff val="15000"/>
                  </a:schemeClr>
                </a:solidFill>
                <a:latin typeface="Cambria" pitchFamily="18" charset="0"/>
              </a:rPr>
              <a:t> of what a student must know and do to be successful in postsecondary education and careers;</a:t>
            </a:r>
          </a:p>
          <a:p>
            <a:pPr>
              <a:defRPr/>
            </a:pPr>
            <a:endParaRPr lang="en-US" sz="2000" dirty="0" smtClean="0">
              <a:solidFill>
                <a:schemeClr val="tx1">
                  <a:lumMod val="85000"/>
                  <a:lumOff val="15000"/>
                </a:schemeClr>
              </a:solidFill>
              <a:latin typeface="Cambria" pitchFamily="18" charset="0"/>
            </a:endParaRPr>
          </a:p>
          <a:p>
            <a:pPr>
              <a:defRPr/>
            </a:pPr>
            <a:r>
              <a:rPr lang="en-US" sz="2000" dirty="0" smtClean="0">
                <a:solidFill>
                  <a:schemeClr val="tx1">
                    <a:lumMod val="85000"/>
                    <a:lumOff val="15000"/>
                  </a:schemeClr>
                </a:solidFill>
                <a:latin typeface="Cambria" pitchFamily="18" charset="0"/>
              </a:rPr>
              <a:t>Too many students enter postsecondary education but do not </a:t>
            </a:r>
            <a:r>
              <a:rPr lang="en-US" sz="2000" b="1" dirty="0" smtClean="0">
                <a:solidFill>
                  <a:schemeClr val="tx1">
                    <a:lumMod val="85000"/>
                    <a:lumOff val="15000"/>
                  </a:schemeClr>
                </a:solidFill>
                <a:latin typeface="Cambria" pitchFamily="18" charset="0"/>
              </a:rPr>
              <a:t>complete</a:t>
            </a:r>
            <a:r>
              <a:rPr lang="en-US" sz="2000" dirty="0" smtClean="0">
                <a:solidFill>
                  <a:schemeClr val="tx1">
                    <a:lumMod val="85000"/>
                    <a:lumOff val="15000"/>
                  </a:schemeClr>
                </a:solidFill>
                <a:latin typeface="Cambria" pitchFamily="18" charset="0"/>
              </a:rPr>
              <a:t> in a timely fashion; and</a:t>
            </a:r>
          </a:p>
          <a:p>
            <a:pPr>
              <a:defRPr/>
            </a:pPr>
            <a:endParaRPr lang="en-US" sz="2000" dirty="0" smtClean="0">
              <a:solidFill>
                <a:schemeClr val="tx1">
                  <a:lumMod val="85000"/>
                  <a:lumOff val="15000"/>
                </a:schemeClr>
              </a:solidFill>
              <a:latin typeface="Cambria" pitchFamily="18" charset="0"/>
            </a:endParaRPr>
          </a:p>
          <a:p>
            <a:pPr>
              <a:defRPr/>
            </a:pPr>
            <a:r>
              <a:rPr lang="en-US" sz="2000" dirty="0" smtClean="0">
                <a:solidFill>
                  <a:schemeClr val="tx1">
                    <a:lumMod val="85000"/>
                    <a:lumOff val="15000"/>
                  </a:schemeClr>
                </a:solidFill>
                <a:latin typeface="Cambria" pitchFamily="18" charset="0"/>
              </a:rPr>
              <a:t>Too many students take </a:t>
            </a:r>
            <a:r>
              <a:rPr lang="en-US" sz="2000" b="1" dirty="0" smtClean="0">
                <a:solidFill>
                  <a:schemeClr val="tx1">
                    <a:lumMod val="85000"/>
                    <a:lumOff val="15000"/>
                  </a:schemeClr>
                </a:solidFill>
                <a:latin typeface="Cambria" pitchFamily="18" charset="0"/>
              </a:rPr>
              <a:t>developmental education</a:t>
            </a:r>
            <a:r>
              <a:rPr lang="en-US" sz="2000" dirty="0" smtClean="0">
                <a:solidFill>
                  <a:schemeClr val="tx1">
                    <a:lumMod val="85000"/>
                    <a:lumOff val="15000"/>
                  </a:schemeClr>
                </a:solidFill>
                <a:latin typeface="Cambria" pitchFamily="18" charset="0"/>
              </a:rPr>
              <a:t> at the postsecondary level.</a:t>
            </a:r>
          </a:p>
          <a:p>
            <a:pPr marL="0" indent="0" eaLnBrk="1" hangingPunct="1">
              <a:buFont typeface="Wingdings" pitchFamily="2" charset="2"/>
              <a:buNone/>
              <a:tabLst>
                <a:tab pos="228600" algn="l"/>
              </a:tabLst>
              <a:defRPr/>
            </a:pPr>
            <a:endParaRPr lang="en-US" altLang="en-US" sz="2000" dirty="0" smtClean="0"/>
          </a:p>
        </p:txBody>
      </p:sp>
      <p:pic>
        <p:nvPicPr>
          <p:cNvPr id="25604" name="Picture 7" descr="https://pbs.twimg.com/profile_images/3253860090/16360131275ca7dd32b12c3f85a742fb_bigg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b="17528"/>
          <a:stretch>
            <a:fillRect/>
          </a:stretch>
        </p:blipFill>
        <p:spPr bwMode="auto">
          <a:xfrm>
            <a:off x="6629400" y="762000"/>
            <a:ext cx="2389188"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literacyconnects.org/img/2012/05/EducationPipeline_web.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81000" y="1295400"/>
            <a:ext cx="10210800" cy="5372100"/>
          </a:xfrm>
          <a:prstGeom prst="rect">
            <a:avLst/>
          </a:prstGeom>
          <a:ln w="88900" cap="sq" cmpd="thickThin">
            <a:no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Teardrop 4"/>
          <p:cNvSpPr/>
          <p:nvPr/>
        </p:nvSpPr>
        <p:spPr>
          <a:xfrm rot="19004367">
            <a:off x="6386497" y="2791974"/>
            <a:ext cx="286220" cy="294134"/>
          </a:xfrm>
          <a:prstGeom prst="teardrop">
            <a:avLst>
              <a:gd name="adj" fmla="val 117911"/>
            </a:avLst>
          </a:prstGeom>
          <a:solidFill>
            <a:srgbClr val="00B0F0"/>
          </a:solidFill>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itle 1"/>
          <p:cNvSpPr txBox="1">
            <a:spLocks/>
          </p:cNvSpPr>
          <p:nvPr/>
        </p:nvSpPr>
        <p:spPr>
          <a:xfrm>
            <a:off x="0" y="304800"/>
            <a:ext cx="9144000" cy="11430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rgbClr val="FFC000"/>
                </a:solidFill>
                <a:effectLst>
                  <a:outerShdw blurRad="38100" dist="38100" dir="2700000" algn="tl">
                    <a:srgbClr val="000000">
                      <a:alpha val="43137"/>
                    </a:srgbClr>
                  </a:outerShdw>
                </a:effectLst>
                <a:latin typeface="Bookman Old Style" pitchFamily="18" charset="0"/>
              </a:rPr>
              <a:t>Texas Public 4 Year University Pipeline:</a:t>
            </a:r>
          </a:p>
          <a:p>
            <a:pPr>
              <a:defRPr/>
            </a:pPr>
            <a:r>
              <a:rPr lang="en-US" sz="3600" b="1" i="1" dirty="0" smtClean="0">
                <a:effectLst>
                  <a:outerShdw blurRad="38100" dist="38100" dir="2700000" algn="tl">
                    <a:srgbClr val="000000">
                      <a:alpha val="43137"/>
                    </a:srgbClr>
                  </a:outerShdw>
                </a:effectLst>
                <a:latin typeface="Bookman Old Style" pitchFamily="18" charset="0"/>
              </a:rPr>
              <a:t>Fall 2005 Cohort</a:t>
            </a:r>
            <a:endParaRPr lang="en-US" sz="3600" b="1" i="1" dirty="0">
              <a:effectLst>
                <a:outerShdw blurRad="38100" dist="38100" dir="2700000" algn="tl">
                  <a:srgbClr val="000000">
                    <a:alpha val="43137"/>
                  </a:srgbClr>
                </a:outerShdw>
              </a:effectLst>
              <a:latin typeface="Bookman Old Style" pitchFamily="18" charset="0"/>
            </a:endParaRPr>
          </a:p>
        </p:txBody>
      </p:sp>
      <p:sp>
        <p:nvSpPr>
          <p:cNvPr id="7" name="Teardrop 6"/>
          <p:cNvSpPr/>
          <p:nvPr/>
        </p:nvSpPr>
        <p:spPr>
          <a:xfrm rot="19004367">
            <a:off x="5431178" y="5092893"/>
            <a:ext cx="435566" cy="456319"/>
          </a:xfrm>
          <a:prstGeom prst="teardrop">
            <a:avLst>
              <a:gd name="adj" fmla="val 117911"/>
            </a:avLst>
          </a:prstGeom>
          <a:solidFill>
            <a:srgbClr val="00B0F0"/>
          </a:solidFill>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4302125" y="1914525"/>
            <a:ext cx="1454150" cy="1108075"/>
          </a:xfrm>
          <a:prstGeom prst="rect">
            <a:avLst/>
          </a:prstGeom>
          <a:noFill/>
          <a:ln w="19050">
            <a:solidFill>
              <a:schemeClr val="accent2">
                <a:lumMod val="50000"/>
              </a:schemeClr>
            </a:solidFill>
          </a:ln>
          <a:effectLst/>
        </p:spPr>
        <p:txBody>
          <a:bodyPr>
            <a:spAutoFit/>
          </a:bodyPr>
          <a:lstStyle/>
          <a:p>
            <a:pPr algn="ctr">
              <a:defRPr/>
            </a:pPr>
            <a:r>
              <a:rPr lang="en-US" sz="1400" b="1" dirty="0">
                <a:solidFill>
                  <a:schemeClr val="tx1">
                    <a:lumMod val="85000"/>
                    <a:lumOff val="15000"/>
                  </a:schemeClr>
                </a:solidFill>
                <a:latin typeface="Bookman Old Style" pitchFamily="18" charset="0"/>
              </a:rPr>
              <a:t>In 2011, No Longer Enrolled:</a:t>
            </a:r>
          </a:p>
          <a:p>
            <a:pPr algn="ctr">
              <a:defRPr/>
            </a:pPr>
            <a:r>
              <a:rPr lang="en-US" sz="1200" b="1" i="1" dirty="0">
                <a:solidFill>
                  <a:schemeClr val="tx1">
                    <a:lumMod val="85000"/>
                    <a:lumOff val="15000"/>
                  </a:schemeClr>
                </a:solidFill>
                <a:latin typeface="Bookman Old Style" pitchFamily="18" charset="0"/>
              </a:rPr>
              <a:t>28 Full-Time</a:t>
            </a:r>
          </a:p>
          <a:p>
            <a:pPr algn="ctr">
              <a:defRPr/>
            </a:pPr>
            <a:r>
              <a:rPr lang="en-US" sz="1200" b="1" i="1" dirty="0">
                <a:solidFill>
                  <a:schemeClr val="tx1">
                    <a:lumMod val="85000"/>
                    <a:lumOff val="15000"/>
                  </a:schemeClr>
                </a:solidFill>
                <a:latin typeface="Bookman Old Style" pitchFamily="18" charset="0"/>
              </a:rPr>
              <a:t>2 Part-Time</a:t>
            </a:r>
          </a:p>
        </p:txBody>
      </p:sp>
      <p:sp>
        <p:nvSpPr>
          <p:cNvPr id="9" name="Teardrop 8"/>
          <p:cNvSpPr/>
          <p:nvPr/>
        </p:nvSpPr>
        <p:spPr>
          <a:xfrm rot="19004367">
            <a:off x="2363768" y="4197598"/>
            <a:ext cx="435566" cy="456319"/>
          </a:xfrm>
          <a:prstGeom prst="teardrop">
            <a:avLst>
              <a:gd name="adj" fmla="val 117911"/>
            </a:avLst>
          </a:prstGeom>
          <a:solidFill>
            <a:srgbClr val="00B0F0"/>
          </a:solidFill>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ardrop 9"/>
          <p:cNvSpPr/>
          <p:nvPr/>
        </p:nvSpPr>
        <p:spPr>
          <a:xfrm rot="19004367">
            <a:off x="2360855" y="4778981"/>
            <a:ext cx="182880" cy="182880"/>
          </a:xfrm>
          <a:prstGeom prst="teardrop">
            <a:avLst>
              <a:gd name="adj" fmla="val 117911"/>
            </a:avLst>
          </a:prstGeom>
          <a:solidFill>
            <a:srgbClr val="00B0F0"/>
          </a:solidFill>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ardrop 10"/>
          <p:cNvSpPr/>
          <p:nvPr/>
        </p:nvSpPr>
        <p:spPr>
          <a:xfrm rot="19004367">
            <a:off x="6548514" y="3341107"/>
            <a:ext cx="91440" cy="91440"/>
          </a:xfrm>
          <a:prstGeom prst="teardrop">
            <a:avLst>
              <a:gd name="adj" fmla="val 117911"/>
            </a:avLst>
          </a:prstGeom>
          <a:solidFill>
            <a:srgbClr val="00B0F0"/>
          </a:solidFill>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11"/>
          <p:cNvSpPr txBox="1"/>
          <p:nvPr/>
        </p:nvSpPr>
        <p:spPr>
          <a:xfrm>
            <a:off x="5921375" y="4803775"/>
            <a:ext cx="1454150" cy="892175"/>
          </a:xfrm>
          <a:prstGeom prst="rect">
            <a:avLst/>
          </a:prstGeom>
          <a:noFill/>
          <a:ln w="19050">
            <a:solidFill>
              <a:schemeClr val="accent2">
                <a:lumMod val="50000"/>
              </a:schemeClr>
            </a:solidFill>
          </a:ln>
          <a:effectLst/>
        </p:spPr>
        <p:txBody>
          <a:bodyPr>
            <a:spAutoFit/>
          </a:bodyPr>
          <a:lstStyle/>
          <a:p>
            <a:pPr algn="ctr">
              <a:defRPr/>
            </a:pPr>
            <a:r>
              <a:rPr lang="en-US" sz="1400" b="1" dirty="0">
                <a:solidFill>
                  <a:schemeClr val="tx1">
                    <a:lumMod val="85000"/>
                    <a:lumOff val="15000"/>
                  </a:schemeClr>
                </a:solidFill>
                <a:latin typeface="Bookman Old Style" pitchFamily="18" charset="0"/>
              </a:rPr>
              <a:t>In 2011, Still</a:t>
            </a:r>
          </a:p>
          <a:p>
            <a:pPr algn="ctr">
              <a:defRPr/>
            </a:pPr>
            <a:r>
              <a:rPr lang="en-US" sz="1400" b="1" dirty="0">
                <a:solidFill>
                  <a:schemeClr val="tx1">
                    <a:lumMod val="85000"/>
                    <a:lumOff val="15000"/>
                  </a:schemeClr>
                </a:solidFill>
                <a:latin typeface="Bookman Old Style" pitchFamily="18" charset="0"/>
              </a:rPr>
              <a:t>Enrolled:</a:t>
            </a:r>
          </a:p>
          <a:p>
            <a:pPr algn="ctr">
              <a:defRPr/>
            </a:pPr>
            <a:r>
              <a:rPr lang="en-US" sz="1200" b="1" i="1" dirty="0">
                <a:solidFill>
                  <a:schemeClr val="tx1">
                    <a:lumMod val="85000"/>
                    <a:lumOff val="15000"/>
                  </a:schemeClr>
                </a:solidFill>
                <a:latin typeface="Bookman Old Style" pitchFamily="18" charset="0"/>
              </a:rPr>
              <a:t>12 Full-Time</a:t>
            </a:r>
          </a:p>
          <a:p>
            <a:pPr algn="ctr">
              <a:defRPr/>
            </a:pPr>
            <a:r>
              <a:rPr lang="en-US" sz="1200" b="1" i="1" dirty="0">
                <a:solidFill>
                  <a:schemeClr val="tx1">
                    <a:lumMod val="85000"/>
                    <a:lumOff val="15000"/>
                  </a:schemeClr>
                </a:solidFill>
                <a:latin typeface="Bookman Old Style" pitchFamily="18" charset="0"/>
              </a:rPr>
              <a:t>1 Part-Time</a:t>
            </a:r>
          </a:p>
        </p:txBody>
      </p:sp>
      <p:sp>
        <p:nvSpPr>
          <p:cNvPr id="13" name="TextBox 12"/>
          <p:cNvSpPr txBox="1"/>
          <p:nvPr/>
        </p:nvSpPr>
        <p:spPr>
          <a:xfrm>
            <a:off x="3538538" y="3744913"/>
            <a:ext cx="1454150" cy="892175"/>
          </a:xfrm>
          <a:prstGeom prst="rect">
            <a:avLst/>
          </a:prstGeom>
          <a:noFill/>
          <a:ln w="19050">
            <a:solidFill>
              <a:schemeClr val="accent2">
                <a:lumMod val="50000"/>
              </a:schemeClr>
            </a:solidFill>
          </a:ln>
          <a:effectLst/>
        </p:spPr>
        <p:txBody>
          <a:bodyPr>
            <a:spAutoFit/>
          </a:bodyPr>
          <a:lstStyle/>
          <a:p>
            <a:pPr algn="ctr">
              <a:defRPr/>
            </a:pPr>
            <a:r>
              <a:rPr lang="en-US" sz="1400" b="1" dirty="0">
                <a:solidFill>
                  <a:schemeClr val="tx1">
                    <a:lumMod val="85000"/>
                    <a:lumOff val="15000"/>
                  </a:schemeClr>
                </a:solidFill>
                <a:latin typeface="Bookman Old Style" pitchFamily="18" charset="0"/>
              </a:rPr>
              <a:t>Graduated by 2011:</a:t>
            </a:r>
          </a:p>
          <a:p>
            <a:pPr algn="ctr">
              <a:defRPr/>
            </a:pPr>
            <a:r>
              <a:rPr lang="en-US" sz="1200" b="1" i="1" dirty="0">
                <a:solidFill>
                  <a:schemeClr val="tx1">
                    <a:lumMod val="85000"/>
                    <a:lumOff val="15000"/>
                  </a:schemeClr>
                </a:solidFill>
                <a:latin typeface="Bookman Old Style" pitchFamily="18" charset="0"/>
              </a:rPr>
              <a:t>29 Full-Time</a:t>
            </a:r>
          </a:p>
          <a:p>
            <a:pPr algn="ctr">
              <a:defRPr/>
            </a:pPr>
            <a:r>
              <a:rPr lang="en-US" sz="1200" b="1" i="1" dirty="0">
                <a:solidFill>
                  <a:schemeClr val="tx1">
                    <a:lumMod val="85000"/>
                    <a:lumOff val="15000"/>
                  </a:schemeClr>
                </a:solidFill>
                <a:latin typeface="Bookman Old Style" pitchFamily="18" charset="0"/>
              </a:rPr>
              <a:t>1 Part-Time</a:t>
            </a:r>
          </a:p>
        </p:txBody>
      </p:sp>
      <p:sp>
        <p:nvSpPr>
          <p:cNvPr id="15" name="TextBox 14"/>
          <p:cNvSpPr txBox="1"/>
          <p:nvPr/>
        </p:nvSpPr>
        <p:spPr>
          <a:xfrm>
            <a:off x="2197100" y="2751138"/>
            <a:ext cx="1454150" cy="892175"/>
          </a:xfrm>
          <a:prstGeom prst="rect">
            <a:avLst/>
          </a:prstGeom>
          <a:noFill/>
          <a:ln w="19050">
            <a:solidFill>
              <a:schemeClr val="accent2">
                <a:lumMod val="50000"/>
              </a:schemeClr>
            </a:solidFill>
          </a:ln>
          <a:effectLst/>
        </p:spPr>
        <p:txBody>
          <a:bodyPr>
            <a:spAutoFit/>
          </a:bodyPr>
          <a:lstStyle/>
          <a:p>
            <a:pPr algn="ctr">
              <a:defRPr/>
            </a:pPr>
            <a:r>
              <a:rPr lang="en-US" sz="1400" b="1" dirty="0">
                <a:solidFill>
                  <a:schemeClr val="tx1">
                    <a:lumMod val="85000"/>
                    <a:lumOff val="15000"/>
                  </a:schemeClr>
                </a:solidFill>
                <a:latin typeface="Bookman Old Style" pitchFamily="18" charset="0"/>
              </a:rPr>
              <a:t>Graduated by 2009:</a:t>
            </a:r>
          </a:p>
          <a:p>
            <a:pPr algn="ctr">
              <a:defRPr/>
            </a:pPr>
            <a:r>
              <a:rPr lang="en-US" sz="1200" b="1" i="1" dirty="0">
                <a:solidFill>
                  <a:schemeClr val="tx1">
                    <a:lumMod val="85000"/>
                    <a:lumOff val="15000"/>
                  </a:schemeClr>
                </a:solidFill>
                <a:latin typeface="Bookman Old Style" pitchFamily="18" charset="0"/>
              </a:rPr>
              <a:t>27 Full-Time</a:t>
            </a:r>
          </a:p>
          <a:p>
            <a:pPr algn="ctr">
              <a:defRPr/>
            </a:pPr>
            <a:r>
              <a:rPr lang="en-US" sz="1200" b="1" i="1" dirty="0">
                <a:solidFill>
                  <a:schemeClr val="tx1">
                    <a:lumMod val="85000"/>
                    <a:lumOff val="15000"/>
                  </a:schemeClr>
                </a:solidFill>
                <a:latin typeface="Bookman Old Style" pitchFamily="18" charset="0"/>
              </a:rPr>
              <a:t>0 Part-Time</a:t>
            </a:r>
          </a:p>
        </p:txBody>
      </p:sp>
      <p:sp>
        <p:nvSpPr>
          <p:cNvPr id="16" name="TextBox 15"/>
          <p:cNvSpPr txBox="1"/>
          <p:nvPr/>
        </p:nvSpPr>
        <p:spPr>
          <a:xfrm>
            <a:off x="76200" y="3433763"/>
            <a:ext cx="1676400" cy="1138237"/>
          </a:xfrm>
          <a:prstGeom prst="rect">
            <a:avLst/>
          </a:prstGeom>
          <a:noFill/>
          <a:ln w="19050">
            <a:solidFill>
              <a:schemeClr val="accent2">
                <a:lumMod val="50000"/>
              </a:schemeClr>
            </a:solidFill>
          </a:ln>
          <a:effectLst/>
        </p:spPr>
        <p:txBody>
          <a:bodyPr>
            <a:spAutoFit/>
          </a:bodyPr>
          <a:lstStyle/>
          <a:p>
            <a:pPr algn="ctr">
              <a:defRPr/>
            </a:pPr>
            <a:r>
              <a:rPr lang="en-US" b="1" dirty="0">
                <a:solidFill>
                  <a:schemeClr val="tx1">
                    <a:lumMod val="85000"/>
                    <a:lumOff val="15000"/>
                  </a:schemeClr>
                </a:solidFill>
                <a:latin typeface="Bookman Old Style" pitchFamily="18" charset="0"/>
              </a:rPr>
              <a:t>In 2005, 100 Enroll:</a:t>
            </a:r>
          </a:p>
          <a:p>
            <a:pPr algn="ctr">
              <a:defRPr/>
            </a:pPr>
            <a:r>
              <a:rPr lang="en-US" sz="1600" b="1" i="1" dirty="0">
                <a:solidFill>
                  <a:schemeClr val="tx1">
                    <a:lumMod val="85000"/>
                    <a:lumOff val="15000"/>
                  </a:schemeClr>
                </a:solidFill>
                <a:latin typeface="Bookman Old Style" pitchFamily="18" charset="0"/>
              </a:rPr>
              <a:t>96 Full-Time</a:t>
            </a:r>
          </a:p>
          <a:p>
            <a:pPr algn="ctr">
              <a:defRPr/>
            </a:pPr>
            <a:r>
              <a:rPr lang="en-US" sz="1600" b="1" i="1" dirty="0">
                <a:solidFill>
                  <a:schemeClr val="tx1">
                    <a:lumMod val="85000"/>
                    <a:lumOff val="15000"/>
                  </a:schemeClr>
                </a:solidFill>
                <a:latin typeface="Bookman Old Style" pitchFamily="18" charset="0"/>
              </a:rPr>
              <a:t>4 Part-Time</a:t>
            </a:r>
          </a:p>
        </p:txBody>
      </p:sp>
      <p:cxnSp>
        <p:nvCxnSpPr>
          <p:cNvPr id="18" name="Straight Connector 17"/>
          <p:cNvCxnSpPr>
            <a:endCxn id="16" idx="0"/>
          </p:cNvCxnSpPr>
          <p:nvPr/>
        </p:nvCxnSpPr>
        <p:spPr>
          <a:xfrm>
            <a:off x="914400" y="3276600"/>
            <a:ext cx="0" cy="157163"/>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922463" y="3127375"/>
            <a:ext cx="274637"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257675" y="4632325"/>
            <a:ext cx="0" cy="17145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019800" y="4648200"/>
            <a:ext cx="3048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737225" y="2636838"/>
            <a:ext cx="18415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3" name="Teardrop 32"/>
          <p:cNvSpPr/>
          <p:nvPr/>
        </p:nvSpPr>
        <p:spPr>
          <a:xfrm rot="19004367">
            <a:off x="5757051" y="4918851"/>
            <a:ext cx="91440" cy="91440"/>
          </a:xfrm>
          <a:prstGeom prst="teardrop">
            <a:avLst>
              <a:gd name="adj" fmla="val 117911"/>
            </a:avLst>
          </a:prstGeom>
          <a:solidFill>
            <a:srgbClr val="00B0F0"/>
          </a:solidFill>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Teardrop 33"/>
          <p:cNvSpPr/>
          <p:nvPr/>
        </p:nvSpPr>
        <p:spPr>
          <a:xfrm rot="19004367">
            <a:off x="6392179" y="3175217"/>
            <a:ext cx="149859" cy="149769"/>
          </a:xfrm>
          <a:prstGeom prst="teardrop">
            <a:avLst>
              <a:gd name="adj" fmla="val 117911"/>
            </a:avLst>
          </a:prstGeom>
          <a:solidFill>
            <a:srgbClr val="00B0F0"/>
          </a:solidFill>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59" name="TextBox 34"/>
          <p:cNvSpPr txBox="1">
            <a:spLocks noChangeArrowheads="1"/>
          </p:cNvSpPr>
          <p:nvPr/>
        </p:nvSpPr>
        <p:spPr bwMode="auto">
          <a:xfrm>
            <a:off x="2197100" y="2468563"/>
            <a:ext cx="1454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algn="ctr">
              <a:spcBef>
                <a:spcPct val="0"/>
              </a:spcBef>
              <a:buClrTx/>
              <a:buSzTx/>
              <a:buFontTx/>
              <a:buNone/>
            </a:pPr>
            <a:r>
              <a:rPr lang="en-US" altLang="en-US" sz="1600" b="1">
                <a:solidFill>
                  <a:schemeClr val="tx1"/>
                </a:solidFill>
                <a:latin typeface="Bookman Old Style" pitchFamily="18" charset="0"/>
              </a:rPr>
              <a:t>4 YEARS</a:t>
            </a:r>
          </a:p>
        </p:txBody>
      </p:sp>
      <p:sp>
        <p:nvSpPr>
          <p:cNvPr id="26660" name="TextBox 35"/>
          <p:cNvSpPr txBox="1">
            <a:spLocks noChangeArrowheads="1"/>
          </p:cNvSpPr>
          <p:nvPr/>
        </p:nvSpPr>
        <p:spPr bwMode="auto">
          <a:xfrm>
            <a:off x="3538538" y="3471863"/>
            <a:ext cx="1454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algn="ctr">
              <a:spcBef>
                <a:spcPct val="0"/>
              </a:spcBef>
              <a:buClrTx/>
              <a:buSzTx/>
              <a:buFontTx/>
              <a:buNone/>
            </a:pPr>
            <a:r>
              <a:rPr lang="en-US" altLang="en-US" sz="1600" b="1">
                <a:solidFill>
                  <a:schemeClr val="tx1"/>
                </a:solidFill>
                <a:latin typeface="Bookman Old Style" pitchFamily="18" charset="0"/>
              </a:rPr>
              <a:t>6 YEARS</a:t>
            </a:r>
          </a:p>
        </p:txBody>
      </p:sp>
      <p:sp>
        <p:nvSpPr>
          <p:cNvPr id="37" name="Teardrop 36"/>
          <p:cNvSpPr/>
          <p:nvPr/>
        </p:nvSpPr>
        <p:spPr>
          <a:xfrm rot="19184234">
            <a:off x="7782772" y="3636473"/>
            <a:ext cx="1330539" cy="1351455"/>
          </a:xfrm>
          <a:prstGeom prst="teardrop">
            <a:avLst>
              <a:gd name="adj" fmla="val 123253"/>
            </a:avLst>
          </a:prstGeom>
          <a:solidFill>
            <a:srgbClr val="00B0F0"/>
          </a:solidFill>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Teardrop 37"/>
          <p:cNvSpPr/>
          <p:nvPr/>
        </p:nvSpPr>
        <p:spPr>
          <a:xfrm rot="18488581">
            <a:off x="8699888" y="3233032"/>
            <a:ext cx="182880" cy="182880"/>
          </a:xfrm>
          <a:prstGeom prst="teardrop">
            <a:avLst>
              <a:gd name="adj" fmla="val 117911"/>
            </a:avLst>
          </a:prstGeom>
          <a:solidFill>
            <a:srgbClr val="00B0F0"/>
          </a:solidFill>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TextBox 38"/>
          <p:cNvSpPr txBox="1"/>
          <p:nvPr/>
        </p:nvSpPr>
        <p:spPr>
          <a:xfrm>
            <a:off x="8050213" y="3392488"/>
            <a:ext cx="865187" cy="646112"/>
          </a:xfrm>
          <a:prstGeom prst="rect">
            <a:avLst/>
          </a:prstGeom>
          <a:noFill/>
        </p:spPr>
        <p:txBody>
          <a:bodyPr>
            <a:spAutoFit/>
          </a:bodyPr>
          <a:lstStyle/>
          <a:p>
            <a:pPr algn="ctr">
              <a:defRPr/>
            </a:pPr>
            <a:r>
              <a:rPr lang="en-US" sz="3600" b="1" dirty="0">
                <a:effectLst>
                  <a:outerShdw blurRad="38100" dist="38100" dir="2700000" algn="tl">
                    <a:srgbClr val="000000">
                      <a:alpha val="43137"/>
                    </a:srgbClr>
                  </a:outerShdw>
                </a:effectLst>
                <a:latin typeface="Bookman Old Style" pitchFamily="18" charset="0"/>
              </a:rPr>
              <a:t>57</a:t>
            </a:r>
          </a:p>
        </p:txBody>
      </p:sp>
      <p:sp>
        <p:nvSpPr>
          <p:cNvPr id="40" name="Rectangle 39"/>
          <p:cNvSpPr/>
          <p:nvPr/>
        </p:nvSpPr>
        <p:spPr>
          <a:xfrm>
            <a:off x="7772400" y="3886200"/>
            <a:ext cx="1371600" cy="830263"/>
          </a:xfrm>
          <a:prstGeom prst="rect">
            <a:avLst/>
          </a:prstGeom>
          <a:noFill/>
        </p:spPr>
        <p:txBody>
          <a:bodyPr>
            <a:spAutoFit/>
          </a:bodyPr>
          <a:lstStyle/>
          <a:p>
            <a:pPr algn="ctr">
              <a:defRPr/>
            </a:pPr>
            <a:r>
              <a:rPr lang="en-US" sz="1200" b="1" i="1" dirty="0">
                <a:latin typeface="Bookman Old Style" pitchFamily="18" charset="0"/>
              </a:rPr>
              <a:t>Out of every 100 students earn a degree</a:t>
            </a:r>
          </a:p>
          <a:p>
            <a:pPr algn="ctr">
              <a:defRPr/>
            </a:pPr>
            <a:r>
              <a:rPr lang="en-US" sz="1200" b="1" i="1" dirty="0">
                <a:latin typeface="Bookman Old Style" pitchFamily="18" charset="0"/>
              </a:rPr>
              <a:t>within 6 years</a:t>
            </a:r>
            <a:endParaRPr lang="en-US" sz="1050" b="1" i="1" dirty="0">
              <a:latin typeface="Bookman Old Style" pitchFamily="18" charset="0"/>
            </a:endParaRPr>
          </a:p>
        </p:txBody>
      </p:sp>
      <p:cxnSp>
        <p:nvCxnSpPr>
          <p:cNvPr id="42" name="Straight Connector 41"/>
          <p:cNvCxnSpPr/>
          <p:nvPr/>
        </p:nvCxnSpPr>
        <p:spPr>
          <a:xfrm>
            <a:off x="6324600" y="4648200"/>
            <a:ext cx="0" cy="149225"/>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6670" name="TextBox 46"/>
          <p:cNvSpPr txBox="1">
            <a:spLocks noChangeArrowheads="1"/>
          </p:cNvSpPr>
          <p:nvPr/>
        </p:nvSpPr>
        <p:spPr bwMode="auto">
          <a:xfrm>
            <a:off x="0" y="58674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algn="ctr">
              <a:spcBef>
                <a:spcPct val="0"/>
              </a:spcBef>
              <a:buClrTx/>
              <a:buSzTx/>
              <a:buFontTx/>
              <a:buNone/>
            </a:pPr>
            <a:r>
              <a:rPr lang="en-US" altLang="en-US" sz="2400" b="1" u="sng">
                <a:solidFill>
                  <a:srgbClr val="FFC000"/>
                </a:solidFill>
                <a:latin typeface="Bookman Old Style" pitchFamily="18" charset="0"/>
              </a:rPr>
              <a:t>PUBLIC UNIVERSITIES ENROLLMENT – 61,879</a:t>
            </a:r>
          </a:p>
        </p:txBody>
      </p:sp>
      <p:sp>
        <p:nvSpPr>
          <p:cNvPr id="26671" name="TextBox 47"/>
          <p:cNvSpPr txBox="1">
            <a:spLocks noChangeArrowheads="1"/>
          </p:cNvSpPr>
          <p:nvPr/>
        </p:nvSpPr>
        <p:spPr bwMode="auto">
          <a:xfrm>
            <a:off x="0" y="6426200"/>
            <a:ext cx="78009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a:spcBef>
                <a:spcPct val="0"/>
              </a:spcBef>
              <a:buClrTx/>
              <a:buSzTx/>
              <a:buFontTx/>
              <a:buNone/>
            </a:pPr>
            <a:r>
              <a:rPr lang="en-US" altLang="en-US" sz="900">
                <a:solidFill>
                  <a:schemeClr val="tx1"/>
                </a:solidFill>
              </a:rPr>
              <a:t>Data Retrieved from: 2013 Texas Public Higher Education Almanac</a:t>
            </a:r>
            <a:endParaRPr lang="en-US" altLang="en-US" sz="800">
              <a:solidFill>
                <a:schemeClr val="tx1"/>
              </a:solidFill>
            </a:endParaRPr>
          </a:p>
        </p:txBody>
      </p:sp>
      <p:grpSp>
        <p:nvGrpSpPr>
          <p:cNvPr id="26672" name="Group 49"/>
          <p:cNvGrpSpPr>
            <a:grpSpLocks/>
          </p:cNvGrpSpPr>
          <p:nvPr/>
        </p:nvGrpSpPr>
        <p:grpSpPr bwMode="auto">
          <a:xfrm>
            <a:off x="0" y="6629400"/>
            <a:ext cx="9144000" cy="280988"/>
            <a:chOff x="0" y="6629400"/>
            <a:chExt cx="9144000" cy="280951"/>
          </a:xfrm>
        </p:grpSpPr>
        <p:grpSp>
          <p:nvGrpSpPr>
            <p:cNvPr id="26673" name="Group 50"/>
            <p:cNvGrpSpPr>
              <a:grpSpLocks/>
            </p:cNvGrpSpPr>
            <p:nvPr/>
          </p:nvGrpSpPr>
          <p:grpSpPr bwMode="auto">
            <a:xfrm>
              <a:off x="0" y="6629400"/>
              <a:ext cx="9144000" cy="228602"/>
              <a:chOff x="0" y="6629400"/>
              <a:chExt cx="9144000" cy="228602"/>
            </a:xfrm>
          </p:grpSpPr>
          <p:sp>
            <p:nvSpPr>
              <p:cNvPr id="53" name="Rectangle 52"/>
              <p:cNvSpPr/>
              <p:nvPr/>
            </p:nvSpPr>
            <p:spPr>
              <a:xfrm>
                <a:off x="0" y="6705590"/>
                <a:ext cx="9144000" cy="15238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4" name="Straight Connector 53"/>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55" name="Rectangle 54"/>
              <p:cNvSpPr/>
              <p:nvPr/>
            </p:nvSpPr>
            <p:spPr>
              <a:xfrm rot="16200000" flipH="1">
                <a:off x="8382010" y="6095980"/>
                <a:ext cx="152380" cy="1371600"/>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26674" name="Picture 51"/>
            <p:cNvPicPr>
              <a:picLocks noChangeAspect="1"/>
            </p:cNvPicPr>
            <p:nvPr/>
          </p:nvPicPr>
          <p:blipFill>
            <a:blip r:embed="rId3" cstate="print">
              <a:extLst>
                <a:ext uri="{28A0092B-C50C-407E-A947-70E740481C1C}">
                  <a14:useLocalDpi xmlns:a14="http://schemas.microsoft.com/office/drawing/2010/main" val="0"/>
                </a:ext>
              </a:extLst>
            </a:blip>
            <a:srcRect b="22743"/>
            <a:stretch>
              <a:fillRect/>
            </a:stretch>
          </p:blipFill>
          <p:spPr bwMode="auto">
            <a:xfrm>
              <a:off x="8278142" y="6653248"/>
              <a:ext cx="680913" cy="25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ardrop 42"/>
          <p:cNvSpPr/>
          <p:nvPr/>
        </p:nvSpPr>
        <p:spPr>
          <a:xfrm rot="19184234">
            <a:off x="7782772" y="3636473"/>
            <a:ext cx="1330539" cy="1351455"/>
          </a:xfrm>
          <a:prstGeom prst="teardrop">
            <a:avLst>
              <a:gd name="adj" fmla="val 123253"/>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4" name="Picture 4" descr="http://literacyconnects.org/img/2012/05/EducationPipeline_web.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81000" y="1271682"/>
            <a:ext cx="10210800" cy="5372100"/>
          </a:xfrm>
          <a:prstGeom prst="rect">
            <a:avLst/>
          </a:prstGeom>
          <a:ln w="88900" cap="sq" cmpd="thickThin">
            <a:no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Teardrop 4"/>
          <p:cNvSpPr/>
          <p:nvPr/>
        </p:nvSpPr>
        <p:spPr>
          <a:xfrm rot="19004367">
            <a:off x="6386497" y="2791974"/>
            <a:ext cx="286220" cy="294134"/>
          </a:xfrm>
          <a:prstGeom prst="teardrop">
            <a:avLst>
              <a:gd name="adj" fmla="val 117911"/>
            </a:avLst>
          </a:prstGeom>
          <a:solidFill>
            <a:srgbClr val="00B0F0"/>
          </a:solidFill>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Title 1"/>
          <p:cNvSpPr txBox="1">
            <a:spLocks/>
          </p:cNvSpPr>
          <p:nvPr/>
        </p:nvSpPr>
        <p:spPr>
          <a:xfrm>
            <a:off x="0" y="304800"/>
            <a:ext cx="9144000" cy="11430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200" b="1" dirty="0" smtClean="0">
                <a:solidFill>
                  <a:srgbClr val="FFC000"/>
                </a:solidFill>
                <a:effectLst>
                  <a:outerShdw blurRad="38100" dist="38100" dir="2700000" algn="tl">
                    <a:srgbClr val="000000">
                      <a:alpha val="43137"/>
                    </a:srgbClr>
                  </a:outerShdw>
                </a:effectLst>
                <a:latin typeface="Bookman Old Style" pitchFamily="18" charset="0"/>
              </a:rPr>
              <a:t>Texas Public 2 Year College Pipeline:</a:t>
            </a:r>
          </a:p>
          <a:p>
            <a:pPr fontAlgn="auto">
              <a:spcAft>
                <a:spcPts val="0"/>
              </a:spcAft>
              <a:defRPr/>
            </a:pPr>
            <a:r>
              <a:rPr lang="en-US" sz="3600" b="1" i="1" dirty="0" smtClean="0">
                <a:solidFill>
                  <a:prstClr val="black"/>
                </a:solidFill>
                <a:effectLst>
                  <a:outerShdw blurRad="38100" dist="38100" dir="2700000" algn="tl">
                    <a:srgbClr val="000000">
                      <a:alpha val="43137"/>
                    </a:srgbClr>
                  </a:outerShdw>
                </a:effectLst>
                <a:latin typeface="Bookman Old Style" pitchFamily="18" charset="0"/>
              </a:rPr>
              <a:t>Fall 2005 Cohort</a:t>
            </a:r>
            <a:endParaRPr lang="en-US" sz="3600" b="1" i="1" dirty="0">
              <a:solidFill>
                <a:prstClr val="black"/>
              </a:solidFill>
              <a:effectLst>
                <a:outerShdw blurRad="38100" dist="38100" dir="2700000" algn="tl">
                  <a:srgbClr val="000000">
                    <a:alpha val="43137"/>
                  </a:srgbClr>
                </a:outerShdw>
              </a:effectLst>
              <a:latin typeface="Bookman Old Style" pitchFamily="18" charset="0"/>
            </a:endParaRPr>
          </a:p>
        </p:txBody>
      </p:sp>
      <p:sp>
        <p:nvSpPr>
          <p:cNvPr id="7" name="Teardrop 6"/>
          <p:cNvSpPr/>
          <p:nvPr/>
        </p:nvSpPr>
        <p:spPr>
          <a:xfrm rot="19004367">
            <a:off x="5431178" y="5092893"/>
            <a:ext cx="435566" cy="456319"/>
          </a:xfrm>
          <a:prstGeom prst="teardrop">
            <a:avLst>
              <a:gd name="adj" fmla="val 117911"/>
            </a:avLst>
          </a:prstGeom>
          <a:solidFill>
            <a:srgbClr val="00B0F0"/>
          </a:solidFill>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TextBox 7"/>
          <p:cNvSpPr txBox="1"/>
          <p:nvPr/>
        </p:nvSpPr>
        <p:spPr>
          <a:xfrm>
            <a:off x="4302125" y="1828800"/>
            <a:ext cx="1454150" cy="1108075"/>
          </a:xfrm>
          <a:prstGeom prst="rect">
            <a:avLst/>
          </a:prstGeom>
          <a:noFill/>
          <a:ln w="19050">
            <a:solidFill>
              <a:schemeClr val="accent2">
                <a:lumMod val="50000"/>
              </a:schemeClr>
            </a:solidFill>
          </a:ln>
          <a:effectLst/>
        </p:spPr>
        <p:txBody>
          <a:bodyPr>
            <a:spAutoFit/>
          </a:bodyPr>
          <a:lstStyle/>
          <a:p>
            <a:pPr algn="ctr" eaLnBrk="1" fontAlgn="auto" hangingPunct="1">
              <a:spcBef>
                <a:spcPts val="0"/>
              </a:spcBef>
              <a:spcAft>
                <a:spcPts val="0"/>
              </a:spcAft>
              <a:defRPr/>
            </a:pPr>
            <a:r>
              <a:rPr lang="en-US" sz="1400" b="1" dirty="0">
                <a:solidFill>
                  <a:schemeClr val="bg1"/>
                </a:solidFill>
                <a:latin typeface="Bookman Old Style" pitchFamily="18" charset="0"/>
              </a:rPr>
              <a:t>In 2011, No Longer Enrolled:</a:t>
            </a:r>
          </a:p>
          <a:p>
            <a:pPr algn="ctr" eaLnBrk="1" fontAlgn="auto" hangingPunct="1">
              <a:spcBef>
                <a:spcPts val="0"/>
              </a:spcBef>
              <a:spcAft>
                <a:spcPts val="0"/>
              </a:spcAft>
              <a:defRPr/>
            </a:pPr>
            <a:r>
              <a:rPr lang="en-US" sz="1200" b="1" i="1" dirty="0">
                <a:solidFill>
                  <a:schemeClr val="bg1"/>
                </a:solidFill>
                <a:latin typeface="Bookman Old Style" pitchFamily="18" charset="0"/>
              </a:rPr>
              <a:t>29 Full-Time</a:t>
            </a:r>
          </a:p>
          <a:p>
            <a:pPr algn="ctr" eaLnBrk="1" fontAlgn="auto" hangingPunct="1">
              <a:spcBef>
                <a:spcPts val="0"/>
              </a:spcBef>
              <a:spcAft>
                <a:spcPts val="0"/>
              </a:spcAft>
              <a:defRPr/>
            </a:pPr>
            <a:r>
              <a:rPr lang="en-US" sz="1200" b="1" i="1" dirty="0">
                <a:solidFill>
                  <a:schemeClr val="bg1"/>
                </a:solidFill>
                <a:latin typeface="Bookman Old Style" pitchFamily="18" charset="0"/>
              </a:rPr>
              <a:t>30 Part-Time</a:t>
            </a:r>
          </a:p>
        </p:txBody>
      </p:sp>
      <p:sp>
        <p:nvSpPr>
          <p:cNvPr id="9" name="Teardrop 8"/>
          <p:cNvSpPr/>
          <p:nvPr/>
        </p:nvSpPr>
        <p:spPr>
          <a:xfrm rot="19004367">
            <a:off x="2363768" y="4197598"/>
            <a:ext cx="435566" cy="456319"/>
          </a:xfrm>
          <a:prstGeom prst="teardrop">
            <a:avLst>
              <a:gd name="adj" fmla="val 117911"/>
            </a:avLst>
          </a:prstGeom>
          <a:solidFill>
            <a:srgbClr val="00B0F0"/>
          </a:solidFill>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Teardrop 9"/>
          <p:cNvSpPr/>
          <p:nvPr/>
        </p:nvSpPr>
        <p:spPr>
          <a:xfrm rot="19004367">
            <a:off x="2360855" y="4778981"/>
            <a:ext cx="182880" cy="182880"/>
          </a:xfrm>
          <a:prstGeom prst="teardrop">
            <a:avLst>
              <a:gd name="adj" fmla="val 117911"/>
            </a:avLst>
          </a:prstGeom>
          <a:solidFill>
            <a:srgbClr val="00B0F0"/>
          </a:solidFill>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 name="Teardrop 10"/>
          <p:cNvSpPr/>
          <p:nvPr/>
        </p:nvSpPr>
        <p:spPr>
          <a:xfrm rot="19004367">
            <a:off x="6548514" y="3341107"/>
            <a:ext cx="91440" cy="91440"/>
          </a:xfrm>
          <a:prstGeom prst="teardrop">
            <a:avLst>
              <a:gd name="adj" fmla="val 117911"/>
            </a:avLst>
          </a:prstGeom>
          <a:solidFill>
            <a:srgbClr val="00B0F0"/>
          </a:solidFill>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 name="TextBox 11"/>
          <p:cNvSpPr txBox="1"/>
          <p:nvPr/>
        </p:nvSpPr>
        <p:spPr>
          <a:xfrm>
            <a:off x="5921375" y="4803775"/>
            <a:ext cx="1454150" cy="892175"/>
          </a:xfrm>
          <a:prstGeom prst="rect">
            <a:avLst/>
          </a:prstGeom>
          <a:noFill/>
          <a:ln w="19050">
            <a:solidFill>
              <a:schemeClr val="accent2">
                <a:lumMod val="50000"/>
              </a:schemeClr>
            </a:solidFill>
          </a:ln>
          <a:effectLst/>
        </p:spPr>
        <p:txBody>
          <a:bodyPr>
            <a:spAutoFit/>
          </a:bodyPr>
          <a:lstStyle/>
          <a:p>
            <a:pPr algn="ctr" eaLnBrk="1" fontAlgn="auto" hangingPunct="1">
              <a:spcBef>
                <a:spcPts val="0"/>
              </a:spcBef>
              <a:spcAft>
                <a:spcPts val="0"/>
              </a:spcAft>
              <a:defRPr/>
            </a:pPr>
            <a:r>
              <a:rPr lang="en-US" sz="1400" b="1" dirty="0">
                <a:solidFill>
                  <a:schemeClr val="bg1"/>
                </a:solidFill>
                <a:latin typeface="Bookman Old Style" pitchFamily="18" charset="0"/>
              </a:rPr>
              <a:t>In 2011, Still</a:t>
            </a:r>
          </a:p>
          <a:p>
            <a:pPr algn="ctr" eaLnBrk="1" fontAlgn="auto" hangingPunct="1">
              <a:spcBef>
                <a:spcPts val="0"/>
              </a:spcBef>
              <a:spcAft>
                <a:spcPts val="0"/>
              </a:spcAft>
              <a:defRPr/>
            </a:pPr>
            <a:r>
              <a:rPr lang="en-US" sz="1400" b="1" dirty="0">
                <a:solidFill>
                  <a:schemeClr val="bg1"/>
                </a:solidFill>
                <a:latin typeface="Bookman Old Style" pitchFamily="18" charset="0"/>
              </a:rPr>
              <a:t>Enrolled:</a:t>
            </a:r>
          </a:p>
          <a:p>
            <a:pPr algn="ctr" eaLnBrk="1" fontAlgn="auto" hangingPunct="1">
              <a:spcBef>
                <a:spcPts val="0"/>
              </a:spcBef>
              <a:spcAft>
                <a:spcPts val="0"/>
              </a:spcAft>
              <a:defRPr/>
            </a:pPr>
            <a:r>
              <a:rPr lang="en-US" sz="1200" b="1" i="1" dirty="0">
                <a:solidFill>
                  <a:schemeClr val="bg1"/>
                </a:solidFill>
                <a:latin typeface="Bookman Old Style" pitchFamily="18" charset="0"/>
              </a:rPr>
              <a:t>7 Full-Time</a:t>
            </a:r>
          </a:p>
          <a:p>
            <a:pPr algn="ctr" eaLnBrk="1" fontAlgn="auto" hangingPunct="1">
              <a:spcBef>
                <a:spcPts val="0"/>
              </a:spcBef>
              <a:spcAft>
                <a:spcPts val="0"/>
              </a:spcAft>
              <a:defRPr/>
            </a:pPr>
            <a:r>
              <a:rPr lang="en-US" sz="1200" b="1" i="1" dirty="0">
                <a:solidFill>
                  <a:schemeClr val="bg1"/>
                </a:solidFill>
                <a:latin typeface="Bookman Old Style" pitchFamily="18" charset="0"/>
              </a:rPr>
              <a:t>7 Part-Time</a:t>
            </a:r>
          </a:p>
        </p:txBody>
      </p:sp>
      <p:sp>
        <p:nvSpPr>
          <p:cNvPr id="13" name="TextBox 12"/>
          <p:cNvSpPr txBox="1"/>
          <p:nvPr/>
        </p:nvSpPr>
        <p:spPr>
          <a:xfrm>
            <a:off x="3741738" y="3324225"/>
            <a:ext cx="1454150" cy="1323975"/>
          </a:xfrm>
          <a:prstGeom prst="rect">
            <a:avLst/>
          </a:prstGeom>
          <a:noFill/>
          <a:ln w="19050">
            <a:solidFill>
              <a:schemeClr val="accent2">
                <a:lumMod val="50000"/>
              </a:schemeClr>
            </a:solidFill>
          </a:ln>
          <a:effectLst/>
        </p:spPr>
        <p:txBody>
          <a:bodyPr>
            <a:spAutoFit/>
          </a:bodyPr>
          <a:lstStyle/>
          <a:p>
            <a:pPr algn="ctr" eaLnBrk="1" fontAlgn="auto" hangingPunct="1">
              <a:spcBef>
                <a:spcPts val="0"/>
              </a:spcBef>
              <a:spcAft>
                <a:spcPts val="0"/>
              </a:spcAft>
              <a:defRPr/>
            </a:pPr>
            <a:r>
              <a:rPr lang="en-US" sz="1400" b="1" dirty="0">
                <a:solidFill>
                  <a:schemeClr val="bg1"/>
                </a:solidFill>
                <a:latin typeface="Bookman Old Style" pitchFamily="18" charset="0"/>
              </a:rPr>
              <a:t>Earned an Associate’s or Certificate 2009-2011:</a:t>
            </a:r>
          </a:p>
          <a:p>
            <a:pPr algn="ctr" eaLnBrk="1" fontAlgn="auto" hangingPunct="1">
              <a:spcBef>
                <a:spcPts val="0"/>
              </a:spcBef>
              <a:spcAft>
                <a:spcPts val="0"/>
              </a:spcAft>
              <a:defRPr/>
            </a:pPr>
            <a:r>
              <a:rPr lang="en-US" sz="1200" b="1" i="1" dirty="0">
                <a:solidFill>
                  <a:schemeClr val="bg1"/>
                </a:solidFill>
                <a:latin typeface="Bookman Old Style" pitchFamily="18" charset="0"/>
              </a:rPr>
              <a:t>9 Full-Time</a:t>
            </a:r>
          </a:p>
          <a:p>
            <a:pPr algn="ctr" eaLnBrk="1" fontAlgn="auto" hangingPunct="1">
              <a:spcBef>
                <a:spcPts val="0"/>
              </a:spcBef>
              <a:spcAft>
                <a:spcPts val="0"/>
              </a:spcAft>
              <a:defRPr/>
            </a:pPr>
            <a:r>
              <a:rPr lang="en-US" sz="1200" b="1" i="1" dirty="0">
                <a:solidFill>
                  <a:schemeClr val="bg1"/>
                </a:solidFill>
                <a:latin typeface="Bookman Old Style" pitchFamily="18" charset="0"/>
              </a:rPr>
              <a:t>9 Part-Time</a:t>
            </a:r>
          </a:p>
        </p:txBody>
      </p:sp>
      <p:sp>
        <p:nvSpPr>
          <p:cNvPr id="15" name="TextBox 14"/>
          <p:cNvSpPr txBox="1"/>
          <p:nvPr/>
        </p:nvSpPr>
        <p:spPr>
          <a:xfrm>
            <a:off x="2197100" y="2339975"/>
            <a:ext cx="1454150" cy="1322388"/>
          </a:xfrm>
          <a:prstGeom prst="rect">
            <a:avLst/>
          </a:prstGeom>
          <a:noFill/>
          <a:ln w="19050">
            <a:solidFill>
              <a:schemeClr val="accent2">
                <a:lumMod val="50000"/>
              </a:schemeClr>
            </a:solidFill>
          </a:ln>
          <a:effectLst/>
        </p:spPr>
        <p:txBody>
          <a:bodyPr>
            <a:spAutoFit/>
          </a:bodyPr>
          <a:lstStyle/>
          <a:p>
            <a:pPr algn="ctr" eaLnBrk="1" fontAlgn="auto" hangingPunct="1">
              <a:spcBef>
                <a:spcPts val="0"/>
              </a:spcBef>
              <a:spcAft>
                <a:spcPts val="0"/>
              </a:spcAft>
              <a:defRPr/>
            </a:pPr>
            <a:r>
              <a:rPr lang="en-US" sz="1400" b="1" dirty="0">
                <a:solidFill>
                  <a:schemeClr val="bg1"/>
                </a:solidFill>
                <a:latin typeface="Bookman Old Style" pitchFamily="18" charset="0"/>
              </a:rPr>
              <a:t>Earned an Associate’s or Certificate by 2008:</a:t>
            </a:r>
          </a:p>
          <a:p>
            <a:pPr algn="ctr" eaLnBrk="1" fontAlgn="auto" hangingPunct="1">
              <a:spcBef>
                <a:spcPts val="0"/>
              </a:spcBef>
              <a:spcAft>
                <a:spcPts val="0"/>
              </a:spcAft>
              <a:defRPr/>
            </a:pPr>
            <a:r>
              <a:rPr lang="en-US" sz="1200" b="1" i="1" dirty="0">
                <a:solidFill>
                  <a:schemeClr val="bg1"/>
                </a:solidFill>
                <a:latin typeface="Bookman Old Style" pitchFamily="18" charset="0"/>
              </a:rPr>
              <a:t>6 Full-Time</a:t>
            </a:r>
          </a:p>
          <a:p>
            <a:pPr algn="ctr" eaLnBrk="1" fontAlgn="auto" hangingPunct="1">
              <a:spcBef>
                <a:spcPts val="0"/>
              </a:spcBef>
              <a:spcAft>
                <a:spcPts val="0"/>
              </a:spcAft>
              <a:defRPr/>
            </a:pPr>
            <a:r>
              <a:rPr lang="en-US" sz="1200" b="1" i="1" dirty="0">
                <a:solidFill>
                  <a:schemeClr val="bg1"/>
                </a:solidFill>
                <a:latin typeface="Bookman Old Style" pitchFamily="18" charset="0"/>
              </a:rPr>
              <a:t>3 Part-Time</a:t>
            </a:r>
          </a:p>
        </p:txBody>
      </p:sp>
      <p:sp>
        <p:nvSpPr>
          <p:cNvPr id="16" name="TextBox 15"/>
          <p:cNvSpPr txBox="1"/>
          <p:nvPr/>
        </p:nvSpPr>
        <p:spPr>
          <a:xfrm>
            <a:off x="76200" y="3433763"/>
            <a:ext cx="1676400" cy="1138237"/>
          </a:xfrm>
          <a:prstGeom prst="rect">
            <a:avLst/>
          </a:prstGeom>
          <a:noFill/>
          <a:ln w="19050">
            <a:solidFill>
              <a:schemeClr val="accent2">
                <a:lumMod val="50000"/>
              </a:schemeClr>
            </a:solidFill>
          </a:ln>
          <a:effectLst/>
        </p:spPr>
        <p:txBody>
          <a:bodyPr>
            <a:spAutoFit/>
          </a:bodyPr>
          <a:lstStyle/>
          <a:p>
            <a:pPr algn="ctr" eaLnBrk="1" fontAlgn="auto" hangingPunct="1">
              <a:spcBef>
                <a:spcPts val="0"/>
              </a:spcBef>
              <a:spcAft>
                <a:spcPts val="0"/>
              </a:spcAft>
              <a:defRPr/>
            </a:pPr>
            <a:r>
              <a:rPr lang="en-US" b="1" dirty="0">
                <a:solidFill>
                  <a:schemeClr val="bg1"/>
                </a:solidFill>
                <a:latin typeface="Bookman Old Style" pitchFamily="18" charset="0"/>
              </a:rPr>
              <a:t>In 2005, 100 Enroll:</a:t>
            </a:r>
          </a:p>
          <a:p>
            <a:pPr algn="ctr" eaLnBrk="1" fontAlgn="auto" hangingPunct="1">
              <a:spcBef>
                <a:spcPts val="0"/>
              </a:spcBef>
              <a:spcAft>
                <a:spcPts val="0"/>
              </a:spcAft>
              <a:defRPr/>
            </a:pPr>
            <a:r>
              <a:rPr lang="en-US" sz="1600" b="1" i="1" dirty="0">
                <a:solidFill>
                  <a:schemeClr val="bg1"/>
                </a:solidFill>
                <a:latin typeface="Bookman Old Style" pitchFamily="18" charset="0"/>
              </a:rPr>
              <a:t>51 Full-Time</a:t>
            </a:r>
          </a:p>
          <a:p>
            <a:pPr algn="ctr" eaLnBrk="1" fontAlgn="auto" hangingPunct="1">
              <a:spcBef>
                <a:spcPts val="0"/>
              </a:spcBef>
              <a:spcAft>
                <a:spcPts val="0"/>
              </a:spcAft>
              <a:defRPr/>
            </a:pPr>
            <a:r>
              <a:rPr lang="en-US" sz="1600" b="1" i="1" dirty="0">
                <a:solidFill>
                  <a:schemeClr val="bg1"/>
                </a:solidFill>
                <a:latin typeface="Bookman Old Style" pitchFamily="18" charset="0"/>
              </a:rPr>
              <a:t>49 Part-Time</a:t>
            </a:r>
          </a:p>
        </p:txBody>
      </p:sp>
      <p:cxnSp>
        <p:nvCxnSpPr>
          <p:cNvPr id="18" name="Straight Connector 17"/>
          <p:cNvCxnSpPr>
            <a:endCxn id="16" idx="0"/>
          </p:cNvCxnSpPr>
          <p:nvPr/>
        </p:nvCxnSpPr>
        <p:spPr>
          <a:xfrm>
            <a:off x="914400" y="3276600"/>
            <a:ext cx="0" cy="157163"/>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922463" y="3127375"/>
            <a:ext cx="274637"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10075" y="4648200"/>
            <a:ext cx="0" cy="100013"/>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019800" y="4648200"/>
            <a:ext cx="3048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737225" y="2636838"/>
            <a:ext cx="18415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3" name="Teardrop 32"/>
          <p:cNvSpPr/>
          <p:nvPr/>
        </p:nvSpPr>
        <p:spPr>
          <a:xfrm rot="19004367">
            <a:off x="5757051" y="4918851"/>
            <a:ext cx="91440" cy="91440"/>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4" name="Teardrop 33"/>
          <p:cNvSpPr/>
          <p:nvPr/>
        </p:nvSpPr>
        <p:spPr>
          <a:xfrm rot="19004367">
            <a:off x="6392179" y="3175217"/>
            <a:ext cx="149859" cy="149769"/>
          </a:xfrm>
          <a:prstGeom prst="teardrop">
            <a:avLst>
              <a:gd name="adj" fmla="val 117911"/>
            </a:avLst>
          </a:prstGeom>
          <a:solidFill>
            <a:srgbClr val="00B0F0"/>
          </a:solidFill>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7686" name="TextBox 34"/>
          <p:cNvSpPr txBox="1">
            <a:spLocks noChangeArrowheads="1"/>
          </p:cNvSpPr>
          <p:nvPr/>
        </p:nvSpPr>
        <p:spPr bwMode="auto">
          <a:xfrm>
            <a:off x="2190750" y="2000250"/>
            <a:ext cx="1454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algn="ctr" eaLnBrk="1" hangingPunct="1">
              <a:spcBef>
                <a:spcPct val="0"/>
              </a:spcBef>
              <a:buClrTx/>
              <a:buSzTx/>
              <a:buFontTx/>
              <a:buNone/>
            </a:pPr>
            <a:r>
              <a:rPr lang="en-US" altLang="en-US" sz="1600" b="1">
                <a:solidFill>
                  <a:schemeClr val="bg1"/>
                </a:solidFill>
                <a:latin typeface="Bookman Old Style" pitchFamily="18" charset="0"/>
              </a:rPr>
              <a:t>3 YEARS</a:t>
            </a:r>
          </a:p>
        </p:txBody>
      </p:sp>
      <p:sp>
        <p:nvSpPr>
          <p:cNvPr id="27687" name="TextBox 35"/>
          <p:cNvSpPr txBox="1">
            <a:spLocks noChangeArrowheads="1"/>
          </p:cNvSpPr>
          <p:nvPr/>
        </p:nvSpPr>
        <p:spPr bwMode="auto">
          <a:xfrm>
            <a:off x="3690938" y="3051175"/>
            <a:ext cx="15668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algn="ctr" eaLnBrk="1" hangingPunct="1">
              <a:spcBef>
                <a:spcPct val="0"/>
              </a:spcBef>
              <a:buClrTx/>
              <a:buSzTx/>
              <a:buFontTx/>
              <a:buNone/>
            </a:pPr>
            <a:r>
              <a:rPr lang="en-US" altLang="en-US" sz="1600" b="1">
                <a:solidFill>
                  <a:schemeClr val="bg1"/>
                </a:solidFill>
                <a:latin typeface="Bookman Old Style" pitchFamily="18" charset="0"/>
              </a:rPr>
              <a:t>4 - 6 YEARS</a:t>
            </a:r>
          </a:p>
        </p:txBody>
      </p:sp>
      <p:sp>
        <p:nvSpPr>
          <p:cNvPr id="38" name="Teardrop 37"/>
          <p:cNvSpPr/>
          <p:nvPr/>
        </p:nvSpPr>
        <p:spPr>
          <a:xfrm rot="18488581">
            <a:off x="8699888" y="3233032"/>
            <a:ext cx="182880" cy="182880"/>
          </a:xfrm>
          <a:prstGeom prst="teardrop">
            <a:avLst>
              <a:gd name="adj" fmla="val 117911"/>
            </a:avLst>
          </a:prstGeom>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9" name="TextBox 38"/>
          <p:cNvSpPr txBox="1"/>
          <p:nvPr/>
        </p:nvSpPr>
        <p:spPr>
          <a:xfrm>
            <a:off x="8078788" y="3311525"/>
            <a:ext cx="866775" cy="646113"/>
          </a:xfrm>
          <a:prstGeom prst="rect">
            <a:avLst/>
          </a:prstGeom>
          <a:noFill/>
          <a:ln>
            <a:noFill/>
          </a:ln>
        </p:spPr>
        <p:txBody>
          <a:bodyPr>
            <a:spAutoFit/>
          </a:bodyPr>
          <a:lstStyle/>
          <a:p>
            <a:pPr algn="ctr" eaLnBrk="1" fontAlgn="auto" hangingPunct="1">
              <a:spcBef>
                <a:spcPts val="0"/>
              </a:spcBef>
              <a:spcAft>
                <a:spcPts val="0"/>
              </a:spcAft>
              <a:defRPr/>
            </a:pPr>
            <a:r>
              <a:rPr lang="en-US" sz="3600" b="1" dirty="0">
                <a:solidFill>
                  <a:schemeClr val="bg1"/>
                </a:solidFill>
                <a:effectLst>
                  <a:outerShdw blurRad="38100" dist="38100" dir="2700000" algn="tl">
                    <a:srgbClr val="000000">
                      <a:alpha val="43137"/>
                    </a:srgbClr>
                  </a:outerShdw>
                </a:effectLst>
                <a:latin typeface="Bookman Old Style" pitchFamily="18" charset="0"/>
              </a:rPr>
              <a:t>27</a:t>
            </a:r>
          </a:p>
        </p:txBody>
      </p:sp>
      <p:sp>
        <p:nvSpPr>
          <p:cNvPr id="40" name="Rectangle 39"/>
          <p:cNvSpPr/>
          <p:nvPr/>
        </p:nvSpPr>
        <p:spPr>
          <a:xfrm>
            <a:off x="7772400" y="3787775"/>
            <a:ext cx="1371600" cy="1016000"/>
          </a:xfrm>
          <a:prstGeom prst="rect">
            <a:avLst/>
          </a:prstGeom>
          <a:noFill/>
          <a:ln>
            <a:noFill/>
          </a:ln>
        </p:spPr>
        <p:txBody>
          <a:bodyPr>
            <a:spAutoFit/>
          </a:bodyPr>
          <a:lstStyle/>
          <a:p>
            <a:pPr algn="ctr" eaLnBrk="1" fontAlgn="auto" hangingPunct="1">
              <a:spcBef>
                <a:spcPts val="0"/>
              </a:spcBef>
              <a:spcAft>
                <a:spcPts val="0"/>
              </a:spcAft>
              <a:defRPr/>
            </a:pPr>
            <a:r>
              <a:rPr lang="en-US" sz="1200" b="1" i="1" dirty="0">
                <a:solidFill>
                  <a:schemeClr val="bg1"/>
                </a:solidFill>
                <a:latin typeface="Bookman Old Style" pitchFamily="18" charset="0"/>
              </a:rPr>
              <a:t>Out of every 100 students earn a degree</a:t>
            </a:r>
          </a:p>
          <a:p>
            <a:pPr algn="ctr" eaLnBrk="1" fontAlgn="auto" hangingPunct="1">
              <a:spcBef>
                <a:spcPts val="0"/>
              </a:spcBef>
              <a:spcAft>
                <a:spcPts val="0"/>
              </a:spcAft>
              <a:defRPr/>
            </a:pPr>
            <a:r>
              <a:rPr lang="en-US" sz="1200" b="1" i="1" dirty="0">
                <a:solidFill>
                  <a:schemeClr val="bg1"/>
                </a:solidFill>
                <a:latin typeface="Bookman Old Style" pitchFamily="18" charset="0"/>
              </a:rPr>
              <a:t>or certificate</a:t>
            </a:r>
          </a:p>
          <a:p>
            <a:pPr algn="ctr" eaLnBrk="1" fontAlgn="auto" hangingPunct="1">
              <a:spcBef>
                <a:spcPts val="0"/>
              </a:spcBef>
              <a:spcAft>
                <a:spcPts val="0"/>
              </a:spcAft>
              <a:defRPr/>
            </a:pPr>
            <a:r>
              <a:rPr lang="en-US" sz="1200" b="1" i="1" dirty="0">
                <a:solidFill>
                  <a:schemeClr val="bg1"/>
                </a:solidFill>
                <a:latin typeface="Bookman Old Style" pitchFamily="18" charset="0"/>
              </a:rPr>
              <a:t>within 6 years</a:t>
            </a:r>
            <a:endParaRPr lang="en-US" sz="1050" b="1" i="1" dirty="0">
              <a:solidFill>
                <a:schemeClr val="bg1"/>
              </a:solidFill>
              <a:latin typeface="Bookman Old Style" pitchFamily="18" charset="0"/>
            </a:endParaRPr>
          </a:p>
        </p:txBody>
      </p:sp>
      <p:cxnSp>
        <p:nvCxnSpPr>
          <p:cNvPr id="42" name="Straight Connector 41"/>
          <p:cNvCxnSpPr/>
          <p:nvPr/>
        </p:nvCxnSpPr>
        <p:spPr>
          <a:xfrm>
            <a:off x="6324600" y="4648200"/>
            <a:ext cx="0" cy="149225"/>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7694" name="TextBox 47"/>
          <p:cNvSpPr txBox="1">
            <a:spLocks noChangeArrowheads="1"/>
          </p:cNvSpPr>
          <p:nvPr/>
        </p:nvSpPr>
        <p:spPr bwMode="auto">
          <a:xfrm>
            <a:off x="0" y="6426200"/>
            <a:ext cx="78009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eaLnBrk="1" hangingPunct="1">
              <a:spcBef>
                <a:spcPct val="0"/>
              </a:spcBef>
              <a:buClrTx/>
              <a:buSzTx/>
              <a:buFontTx/>
              <a:buNone/>
            </a:pPr>
            <a:r>
              <a:rPr lang="en-US" altLang="en-US" sz="900">
                <a:solidFill>
                  <a:srgbClr val="000000"/>
                </a:solidFill>
                <a:latin typeface="Calibri" pitchFamily="34" charset="0"/>
              </a:rPr>
              <a:t>Data Retrieved from: 2013 Texas Public Higher Education Almanac</a:t>
            </a:r>
            <a:endParaRPr lang="en-US" altLang="en-US" sz="800">
              <a:solidFill>
                <a:srgbClr val="000000"/>
              </a:solidFill>
              <a:latin typeface="Calibri" pitchFamily="34" charset="0"/>
            </a:endParaRPr>
          </a:p>
        </p:txBody>
      </p:sp>
      <p:grpSp>
        <p:nvGrpSpPr>
          <p:cNvPr id="27695" name="Group 49"/>
          <p:cNvGrpSpPr>
            <a:grpSpLocks/>
          </p:cNvGrpSpPr>
          <p:nvPr/>
        </p:nvGrpSpPr>
        <p:grpSpPr bwMode="auto">
          <a:xfrm>
            <a:off x="0" y="6629400"/>
            <a:ext cx="9144000" cy="280988"/>
            <a:chOff x="0" y="6629400"/>
            <a:chExt cx="9144000" cy="280951"/>
          </a:xfrm>
        </p:grpSpPr>
        <p:grpSp>
          <p:nvGrpSpPr>
            <p:cNvPr id="27697" name="Group 50"/>
            <p:cNvGrpSpPr>
              <a:grpSpLocks/>
            </p:cNvGrpSpPr>
            <p:nvPr/>
          </p:nvGrpSpPr>
          <p:grpSpPr bwMode="auto">
            <a:xfrm>
              <a:off x="0" y="6629400"/>
              <a:ext cx="9144000" cy="228602"/>
              <a:chOff x="0" y="6629400"/>
              <a:chExt cx="9144000" cy="228602"/>
            </a:xfrm>
          </p:grpSpPr>
          <p:sp>
            <p:nvSpPr>
              <p:cNvPr id="53" name="Rectangle 52"/>
              <p:cNvSpPr/>
              <p:nvPr/>
            </p:nvSpPr>
            <p:spPr>
              <a:xfrm>
                <a:off x="0" y="6705590"/>
                <a:ext cx="9144000" cy="15238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54" name="Straight Connector 53"/>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55" name="Rectangle 54"/>
              <p:cNvSpPr/>
              <p:nvPr/>
            </p:nvSpPr>
            <p:spPr>
              <a:xfrm rot="16200000" flipH="1">
                <a:off x="8382010" y="6095980"/>
                <a:ext cx="152380" cy="1371600"/>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pic>
          <p:nvPicPr>
            <p:cNvPr id="27698" name="Picture 51"/>
            <p:cNvPicPr>
              <a:picLocks noChangeAspect="1"/>
            </p:cNvPicPr>
            <p:nvPr/>
          </p:nvPicPr>
          <p:blipFill>
            <a:blip r:embed="rId3" cstate="print">
              <a:extLst>
                <a:ext uri="{28A0092B-C50C-407E-A947-70E740481C1C}">
                  <a14:useLocalDpi xmlns:a14="http://schemas.microsoft.com/office/drawing/2010/main" val="0"/>
                </a:ext>
              </a:extLst>
            </a:blip>
            <a:srcRect b="22743"/>
            <a:stretch>
              <a:fillRect/>
            </a:stretch>
          </p:blipFill>
          <p:spPr bwMode="auto">
            <a:xfrm>
              <a:off x="8278142" y="6653248"/>
              <a:ext cx="680913" cy="25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96" name="TextBox 40"/>
          <p:cNvSpPr txBox="1">
            <a:spLocks noChangeArrowheads="1"/>
          </p:cNvSpPr>
          <p:nvPr/>
        </p:nvSpPr>
        <p:spPr bwMode="auto">
          <a:xfrm>
            <a:off x="0" y="58674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algn="ctr" eaLnBrk="1" hangingPunct="1">
              <a:spcBef>
                <a:spcPct val="0"/>
              </a:spcBef>
              <a:buClrTx/>
              <a:buSzTx/>
              <a:buFontTx/>
              <a:buNone/>
            </a:pPr>
            <a:r>
              <a:rPr lang="en-US" altLang="en-US" sz="2400" b="1" u="sng">
                <a:solidFill>
                  <a:srgbClr val="FFC000"/>
                </a:solidFill>
                <a:latin typeface="Bookman Old Style" pitchFamily="18" charset="0"/>
              </a:rPr>
              <a:t>PUBLIC COLLEGE ENROLLMENT – 106,660</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533400"/>
            <a:ext cx="9136063" cy="1295400"/>
          </a:xfrm>
        </p:spPr>
        <p:txBody>
          <a:bodyPr/>
          <a:lstStyle/>
          <a:p>
            <a:pPr eaLnBrk="1" hangingPunct="1">
              <a:defRPr/>
            </a:pPr>
            <a:r>
              <a:rPr lang="en-US" sz="6600"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     </a:t>
            </a:r>
            <a:r>
              <a:rPr lang="en-US" sz="6600" b="1" i="1" dirty="0" smtClean="0">
                <a:solidFill>
                  <a:srgbClr val="FFC000"/>
                </a:solidFill>
                <a:effectLst>
                  <a:outerShdw blurRad="38100" dist="38100" dir="2700000" algn="tl">
                    <a:srgbClr val="000000">
                      <a:alpha val="43137"/>
                    </a:srgbClr>
                  </a:outerShdw>
                </a:effectLst>
                <a:latin typeface="Bookman Old Style" pitchFamily="18" charset="0"/>
              </a:rPr>
              <a:t>How Does  </a:t>
            </a:r>
            <a:endParaRPr lang="en-US" altLang="en-US" sz="6600" dirty="0" smtClean="0">
              <a:solidFill>
                <a:srgbClr val="FFC000"/>
              </a:solidFill>
            </a:endParaRPr>
          </a:p>
        </p:txBody>
      </p:sp>
      <p:sp>
        <p:nvSpPr>
          <p:cNvPr id="28675" name="Content Placeholder 1"/>
          <p:cNvSpPr>
            <a:spLocks noGrp="1"/>
          </p:cNvSpPr>
          <p:nvPr>
            <p:ph idx="1"/>
          </p:nvPr>
        </p:nvSpPr>
        <p:spPr>
          <a:xfrm>
            <a:off x="228600" y="3200400"/>
            <a:ext cx="7543800" cy="2895600"/>
          </a:xfrm>
        </p:spPr>
        <p:txBody>
          <a:bodyPr/>
          <a:lstStyle/>
          <a:p>
            <a:endParaRPr lang="en-US" altLang="en-US" smtClean="0"/>
          </a:p>
        </p:txBody>
      </p:sp>
      <p:sp>
        <p:nvSpPr>
          <p:cNvPr id="3" name="Rectangle 2"/>
          <p:cNvSpPr/>
          <p:nvPr/>
        </p:nvSpPr>
        <p:spPr>
          <a:xfrm flipV="1">
            <a:off x="4191000" y="4629150"/>
            <a:ext cx="4191000" cy="369888"/>
          </a:xfrm>
          <a:prstGeom prst="rect">
            <a:avLst/>
          </a:prstGeom>
        </p:spPr>
        <p:txBody>
          <a:bodyPr>
            <a:spAutoFit/>
          </a:bodyPr>
          <a:lstStyle/>
          <a:p>
            <a:pPr>
              <a:defRPr/>
            </a:pPr>
            <a:endParaRPr lang="en-US" b="1" i="1" dirty="0">
              <a:solidFill>
                <a:schemeClr val="accent2">
                  <a:lumMod val="50000"/>
                </a:schemeClr>
              </a:solidFill>
              <a:effectLst>
                <a:outerShdw blurRad="38100" dist="38100" dir="2700000" algn="tl">
                  <a:srgbClr val="000000">
                    <a:alpha val="43137"/>
                  </a:srgbClr>
                </a:outerShdw>
              </a:effectLst>
              <a:latin typeface="Bookman Old Style" pitchFamily="18" charset="0"/>
            </a:endParaRPr>
          </a:p>
        </p:txBody>
      </p:sp>
      <p:grpSp>
        <p:nvGrpSpPr>
          <p:cNvPr id="28677" name="Group 17"/>
          <p:cNvGrpSpPr>
            <a:grpSpLocks/>
          </p:cNvGrpSpPr>
          <p:nvPr/>
        </p:nvGrpSpPr>
        <p:grpSpPr bwMode="auto">
          <a:xfrm>
            <a:off x="1609725" y="2819400"/>
            <a:ext cx="6391275" cy="1152525"/>
            <a:chOff x="1766061" y="2971800"/>
            <a:chExt cx="6315626" cy="1152298"/>
          </a:xfrm>
        </p:grpSpPr>
        <p:pic>
          <p:nvPicPr>
            <p:cNvPr id="28678" name="Picture 18"/>
            <p:cNvPicPr>
              <a:picLocks noChangeAspect="1"/>
            </p:cNvPicPr>
            <p:nvPr/>
          </p:nvPicPr>
          <p:blipFill>
            <a:blip r:embed="rId2" cstate="print">
              <a:extLst>
                <a:ext uri="{28A0092B-C50C-407E-A947-70E740481C1C}">
                  <a14:useLocalDpi xmlns:a14="http://schemas.microsoft.com/office/drawing/2010/main" val="0"/>
                </a:ext>
              </a:extLst>
            </a:blip>
            <a:srcRect b="17528"/>
            <a:stretch>
              <a:fillRect/>
            </a:stretch>
          </p:blipFill>
          <p:spPr bwMode="auto">
            <a:xfrm>
              <a:off x="1766061" y="2971800"/>
              <a:ext cx="2962826"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4729354" y="3016241"/>
              <a:ext cx="3352333" cy="1107857"/>
            </a:xfrm>
            <a:prstGeom prst="rect">
              <a:avLst/>
            </a:prstGeom>
            <a:noFill/>
          </p:spPr>
          <p:txBody>
            <a:bodyPr>
              <a:spAutoFit/>
            </a:bodyPr>
            <a:lstStyle/>
            <a:p>
              <a:pPr eaLnBrk="1" fontAlgn="auto" hangingPunct="1">
                <a:spcBef>
                  <a:spcPts val="0"/>
                </a:spcBef>
                <a:spcAft>
                  <a:spcPts val="0"/>
                </a:spcAft>
                <a:defRPr/>
              </a:pPr>
              <a:r>
                <a:rPr lang="en-US" sz="6600" b="1" i="1" dirty="0">
                  <a:solidFill>
                    <a:srgbClr val="E2BA0E"/>
                  </a:solidFill>
                  <a:effectLst>
                    <a:outerShdw blurRad="38100" dist="38100" dir="2700000" algn="tl">
                      <a:srgbClr val="000000">
                        <a:alpha val="43137"/>
                      </a:srgbClr>
                    </a:outerShdw>
                  </a:effectLst>
                  <a:latin typeface="Bookman Old Style" pitchFamily="18" charset="0"/>
                </a:rPr>
                <a:t>Work?</a:t>
              </a: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3619500" y="1225550"/>
            <a:ext cx="1828800" cy="1838325"/>
            <a:chOff x="0" y="0"/>
            <a:chExt cx="1828800" cy="1838325"/>
          </a:xfrm>
        </p:grpSpPr>
        <p:cxnSp>
          <p:nvCxnSpPr>
            <p:cNvPr id="29739" name="Straight Connector 39"/>
            <p:cNvCxnSpPr>
              <a:cxnSpLocks noChangeShapeType="1"/>
            </p:cNvCxnSpPr>
            <p:nvPr/>
          </p:nvCxnSpPr>
          <p:spPr bwMode="auto">
            <a:xfrm>
              <a:off x="0" y="638175"/>
              <a:ext cx="0" cy="1200150"/>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29740" name="Straight Connector 40"/>
            <p:cNvCxnSpPr>
              <a:cxnSpLocks noChangeShapeType="1"/>
            </p:cNvCxnSpPr>
            <p:nvPr/>
          </p:nvCxnSpPr>
          <p:spPr bwMode="auto">
            <a:xfrm>
              <a:off x="1828800" y="638175"/>
              <a:ext cx="0" cy="1200150"/>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sp>
          <p:nvSpPr>
            <p:cNvPr id="29741" name="Flowchart: Decision 41"/>
            <p:cNvSpPr>
              <a:spLocks noChangeArrowheads="1"/>
            </p:cNvSpPr>
            <p:nvPr/>
          </p:nvSpPr>
          <p:spPr bwMode="auto">
            <a:xfrm>
              <a:off x="0" y="0"/>
              <a:ext cx="1828800" cy="1266825"/>
            </a:xfrm>
            <a:prstGeom prst="flowChartDecision">
              <a:avLst/>
            </a:prstGeom>
            <a:solidFill>
              <a:srgbClr val="FFFFFF"/>
            </a:solidFill>
            <a:ln w="25400" algn="ctr">
              <a:solidFill>
                <a:srgbClr val="000000"/>
              </a:solidFill>
              <a:miter lim="800000"/>
              <a:headEnd/>
              <a:tailEnd/>
            </a:ln>
          </p:spPr>
          <p:txBody>
            <a:bodyPr anchor="ctr"/>
            <a:lstStyle>
              <a:lvl1pPr>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eaLnBrk="1" hangingPunct="1">
                <a:spcBef>
                  <a:spcPct val="0"/>
                </a:spcBef>
                <a:buClrTx/>
                <a:buSzTx/>
                <a:buFontTx/>
                <a:buNone/>
              </a:pPr>
              <a:endParaRPr lang="en-US" altLang="en-US" sz="1800">
                <a:solidFill>
                  <a:srgbClr val="000000"/>
                </a:solidFill>
                <a:latin typeface="Calibri" pitchFamily="34" charset="0"/>
              </a:endParaRPr>
            </a:p>
          </p:txBody>
        </p:sp>
        <p:sp>
          <p:nvSpPr>
            <p:cNvPr id="43" name="Text Box 22"/>
            <p:cNvSpPr txBox="1"/>
            <p:nvPr/>
          </p:nvSpPr>
          <p:spPr>
            <a:xfrm>
              <a:off x="333375" y="400050"/>
              <a:ext cx="1495425" cy="742950"/>
            </a:xfrm>
            <a:prstGeom prst="rect">
              <a:avLst/>
            </a:prstGeom>
            <a:noFill/>
            <a:ln w="6350">
              <a:noFill/>
            </a:ln>
            <a:effectLst/>
          </p:spPr>
          <p:txBody>
            <a:bodyPr>
              <a:scene3d>
                <a:camera prst="orthographicFront"/>
                <a:lightRig rig="threePt" dir="t"/>
              </a:scene3d>
              <a:sp3d extrusionH="57150">
                <a:bevelT w="38100" h="38100"/>
              </a:sp3d>
            </a:bodyPr>
            <a:lstStyle/>
            <a:p>
              <a:pPr eaLnBrk="1" fontAlgn="auto" hangingPunct="1">
                <a:lnSpc>
                  <a:spcPct val="115000"/>
                </a:lnSpc>
                <a:spcBef>
                  <a:spcPts val="0"/>
                </a:spcBef>
                <a:spcAft>
                  <a:spcPts val="1000"/>
                </a:spcAft>
                <a:defRPr/>
              </a:pPr>
              <a:r>
                <a:rPr lang="en-US" sz="1600" b="1" i="1" dirty="0">
                  <a:solidFill>
                    <a:prstClr val="black"/>
                  </a:solidFill>
                  <a:latin typeface="Calibri"/>
                  <a:ea typeface="Calibri"/>
                  <a:cs typeface="Calibri"/>
                </a:rPr>
                <a:t>High Schools </a:t>
              </a:r>
              <a:endParaRPr lang="en-US" sz="1100" dirty="0">
                <a:solidFill>
                  <a:prstClr val="black"/>
                </a:solidFill>
                <a:latin typeface="Calibri"/>
                <a:ea typeface="Calibri"/>
                <a:cs typeface="Times New Roman"/>
              </a:endParaRPr>
            </a:p>
          </p:txBody>
        </p:sp>
      </p:grpSp>
      <p:grpSp>
        <p:nvGrpSpPr>
          <p:cNvPr id="72" name="Group 71"/>
          <p:cNvGrpSpPr>
            <a:grpSpLocks/>
          </p:cNvGrpSpPr>
          <p:nvPr/>
        </p:nvGrpSpPr>
        <p:grpSpPr bwMode="auto">
          <a:xfrm>
            <a:off x="5251450" y="2501900"/>
            <a:ext cx="1876425" cy="2466975"/>
            <a:chOff x="5250753" y="2501761"/>
            <a:chExt cx="1876425" cy="2466975"/>
          </a:xfrm>
        </p:grpSpPr>
        <p:grpSp>
          <p:nvGrpSpPr>
            <p:cNvPr id="29732" name="Group 70"/>
            <p:cNvGrpSpPr>
              <a:grpSpLocks/>
            </p:cNvGrpSpPr>
            <p:nvPr/>
          </p:nvGrpSpPr>
          <p:grpSpPr bwMode="auto">
            <a:xfrm>
              <a:off x="5250753" y="2501761"/>
              <a:ext cx="1876425" cy="2466975"/>
              <a:chOff x="5250753" y="2501761"/>
              <a:chExt cx="1876425" cy="2466975"/>
            </a:xfrm>
          </p:grpSpPr>
          <p:sp>
            <p:nvSpPr>
              <p:cNvPr id="29734" name="Flowchart: Decision 36"/>
              <p:cNvSpPr>
                <a:spLocks noChangeArrowheads="1"/>
              </p:cNvSpPr>
              <p:nvPr/>
            </p:nvSpPr>
            <p:spPr bwMode="auto">
              <a:xfrm>
                <a:off x="5250753" y="2501761"/>
                <a:ext cx="1828800" cy="1266825"/>
              </a:xfrm>
              <a:prstGeom prst="flowChartDecision">
                <a:avLst/>
              </a:prstGeom>
              <a:solidFill>
                <a:srgbClr val="FFFFFF"/>
              </a:solidFill>
              <a:ln w="25400" algn="ctr">
                <a:solidFill>
                  <a:srgbClr val="000000"/>
                </a:solidFill>
                <a:miter lim="800000"/>
                <a:headEnd/>
                <a:tailEnd/>
              </a:ln>
            </p:spPr>
            <p:txBody>
              <a:bodyPr anchor="ctr"/>
              <a:lstStyle>
                <a:lvl1pPr>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eaLnBrk="1" hangingPunct="1">
                  <a:spcBef>
                    <a:spcPct val="0"/>
                  </a:spcBef>
                  <a:buClrTx/>
                  <a:buSzTx/>
                  <a:buFontTx/>
                  <a:buNone/>
                </a:pPr>
                <a:endParaRPr lang="en-US" altLang="en-US" sz="1800">
                  <a:solidFill>
                    <a:srgbClr val="000000"/>
                  </a:solidFill>
                  <a:latin typeface="Calibri" pitchFamily="34" charset="0"/>
                </a:endParaRPr>
              </a:p>
            </p:txBody>
          </p:sp>
          <p:grpSp>
            <p:nvGrpSpPr>
              <p:cNvPr id="29735" name="Group 69"/>
              <p:cNvGrpSpPr>
                <a:grpSpLocks/>
              </p:cNvGrpSpPr>
              <p:nvPr/>
            </p:nvGrpSpPr>
            <p:grpSpPr bwMode="auto">
              <a:xfrm>
                <a:off x="5631753" y="2863711"/>
                <a:ext cx="1495425" cy="2105025"/>
                <a:chOff x="5631753" y="2863711"/>
                <a:chExt cx="1495425" cy="2105025"/>
              </a:xfrm>
            </p:grpSpPr>
            <p:cxnSp>
              <p:nvCxnSpPr>
                <p:cNvPr id="29736" name="Straight Connector 35"/>
                <p:cNvCxnSpPr>
                  <a:cxnSpLocks noChangeShapeType="1"/>
                </p:cNvCxnSpPr>
                <p:nvPr/>
              </p:nvCxnSpPr>
              <p:spPr bwMode="auto">
                <a:xfrm>
                  <a:off x="7079553" y="3136438"/>
                  <a:ext cx="0" cy="1200150"/>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29737" name="Straight Connector 37"/>
                <p:cNvCxnSpPr>
                  <a:cxnSpLocks noChangeShapeType="1"/>
                </p:cNvCxnSpPr>
                <p:nvPr/>
              </p:nvCxnSpPr>
              <p:spPr bwMode="auto">
                <a:xfrm>
                  <a:off x="6155628" y="3768586"/>
                  <a:ext cx="0" cy="1200150"/>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sp>
              <p:nvSpPr>
                <p:cNvPr id="39" name="Text Box 20"/>
                <p:cNvSpPr txBox="1"/>
                <p:nvPr/>
              </p:nvSpPr>
              <p:spPr>
                <a:xfrm>
                  <a:off x="5631753" y="2863711"/>
                  <a:ext cx="1495425" cy="742950"/>
                </a:xfrm>
                <a:prstGeom prst="rect">
                  <a:avLst/>
                </a:prstGeom>
                <a:noFill/>
                <a:ln w="6350">
                  <a:noFill/>
                </a:ln>
                <a:effectLst/>
              </p:spPr>
              <p:txBody>
                <a:bodyPr>
                  <a:scene3d>
                    <a:camera prst="orthographicFront"/>
                    <a:lightRig rig="threePt" dir="t"/>
                  </a:scene3d>
                  <a:sp3d extrusionH="57150">
                    <a:bevelT w="38100" h="38100"/>
                  </a:sp3d>
                </a:bodyPr>
                <a:lstStyle/>
                <a:p>
                  <a:pPr eaLnBrk="1" fontAlgn="auto" hangingPunct="1">
                    <a:lnSpc>
                      <a:spcPct val="115000"/>
                    </a:lnSpc>
                    <a:spcBef>
                      <a:spcPts val="0"/>
                    </a:spcBef>
                    <a:spcAft>
                      <a:spcPts val="1000"/>
                    </a:spcAft>
                    <a:defRPr/>
                  </a:pPr>
                  <a:r>
                    <a:rPr lang="en-US" sz="1600" b="1" i="1" dirty="0">
                      <a:solidFill>
                        <a:prstClr val="black"/>
                      </a:solidFill>
                      <a:latin typeface="Calibri"/>
                      <a:ea typeface="Calibri"/>
                      <a:cs typeface="Calibri"/>
                    </a:rPr>
                    <a:t>4 Year IHEs</a:t>
                  </a:r>
                  <a:endParaRPr lang="en-US" sz="1100" dirty="0">
                    <a:solidFill>
                      <a:prstClr val="black"/>
                    </a:solidFill>
                    <a:latin typeface="Calibri"/>
                    <a:ea typeface="Calibri"/>
                    <a:cs typeface="Times New Roman"/>
                  </a:endParaRPr>
                </a:p>
              </p:txBody>
            </p:sp>
          </p:grpSp>
        </p:grpSp>
        <p:cxnSp>
          <p:nvCxnSpPr>
            <p:cNvPr id="29733" name="Straight Connector 34"/>
            <p:cNvCxnSpPr>
              <a:cxnSpLocks noChangeShapeType="1"/>
            </p:cNvCxnSpPr>
            <p:nvPr/>
          </p:nvCxnSpPr>
          <p:spPr bwMode="auto">
            <a:xfrm>
              <a:off x="5250753" y="3158986"/>
              <a:ext cx="0" cy="1200150"/>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grpSp>
      <p:grpSp>
        <p:nvGrpSpPr>
          <p:cNvPr id="8" name="Group 7"/>
          <p:cNvGrpSpPr>
            <a:grpSpLocks/>
          </p:cNvGrpSpPr>
          <p:nvPr/>
        </p:nvGrpSpPr>
        <p:grpSpPr bwMode="auto">
          <a:xfrm>
            <a:off x="2016125" y="2481263"/>
            <a:ext cx="1831975" cy="2463800"/>
            <a:chOff x="0" y="0"/>
            <a:chExt cx="1831924" cy="2465680"/>
          </a:xfrm>
        </p:grpSpPr>
        <p:grpSp>
          <p:nvGrpSpPr>
            <p:cNvPr id="29726" name="Group 22"/>
            <p:cNvGrpSpPr>
              <a:grpSpLocks/>
            </p:cNvGrpSpPr>
            <p:nvPr/>
          </p:nvGrpSpPr>
          <p:grpSpPr bwMode="auto">
            <a:xfrm>
              <a:off x="0" y="0"/>
              <a:ext cx="1831924" cy="2465680"/>
              <a:chOff x="0" y="0"/>
              <a:chExt cx="1831924" cy="2465680"/>
            </a:xfrm>
          </p:grpSpPr>
          <p:sp>
            <p:nvSpPr>
              <p:cNvPr id="29728" name="Flowchart: Decision 24"/>
              <p:cNvSpPr>
                <a:spLocks noChangeArrowheads="1"/>
              </p:cNvSpPr>
              <p:nvPr/>
            </p:nvSpPr>
            <p:spPr bwMode="auto">
              <a:xfrm>
                <a:off x="0" y="0"/>
                <a:ext cx="1828800" cy="1266825"/>
              </a:xfrm>
              <a:prstGeom prst="flowChartDecision">
                <a:avLst/>
              </a:prstGeom>
              <a:solidFill>
                <a:srgbClr val="FFFFFF"/>
              </a:solidFill>
              <a:ln w="25400" algn="ctr">
                <a:solidFill>
                  <a:srgbClr val="000000"/>
                </a:solidFill>
                <a:miter lim="800000"/>
                <a:headEnd/>
                <a:tailEnd/>
              </a:ln>
            </p:spPr>
            <p:txBody>
              <a:bodyPr anchor="ctr"/>
              <a:lstStyle>
                <a:lvl1pPr>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eaLnBrk="1" hangingPunct="1">
                  <a:spcBef>
                    <a:spcPct val="0"/>
                  </a:spcBef>
                  <a:buClrTx/>
                  <a:buSzTx/>
                  <a:buFontTx/>
                  <a:buNone/>
                </a:pPr>
                <a:endParaRPr lang="en-US" altLang="en-US" sz="1800">
                  <a:solidFill>
                    <a:srgbClr val="000000"/>
                  </a:solidFill>
                  <a:latin typeface="Calibri" pitchFamily="34" charset="0"/>
                </a:endParaRPr>
              </a:p>
            </p:txBody>
          </p:sp>
          <p:cxnSp>
            <p:nvCxnSpPr>
              <p:cNvPr id="29729" name="Straight Connector 25"/>
              <p:cNvCxnSpPr>
                <a:cxnSpLocks noChangeShapeType="1"/>
              </p:cNvCxnSpPr>
              <p:nvPr/>
            </p:nvCxnSpPr>
            <p:spPr bwMode="auto">
              <a:xfrm>
                <a:off x="929030" y="1265530"/>
                <a:ext cx="0" cy="1200150"/>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29730" name="Straight Connector 26"/>
              <p:cNvCxnSpPr>
                <a:cxnSpLocks noChangeShapeType="1"/>
              </p:cNvCxnSpPr>
              <p:nvPr/>
            </p:nvCxnSpPr>
            <p:spPr bwMode="auto">
              <a:xfrm>
                <a:off x="0" y="643738"/>
                <a:ext cx="0" cy="1200150"/>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sp>
            <p:nvSpPr>
              <p:cNvPr id="28" name="Text Box 21"/>
              <p:cNvSpPr txBox="1"/>
              <p:nvPr/>
            </p:nvSpPr>
            <p:spPr>
              <a:xfrm>
                <a:off x="336499" y="402336"/>
                <a:ext cx="1495425" cy="742950"/>
              </a:xfrm>
              <a:prstGeom prst="rect">
                <a:avLst/>
              </a:prstGeom>
              <a:noFill/>
              <a:ln w="6350">
                <a:noFill/>
              </a:ln>
              <a:effectLst/>
            </p:spPr>
            <p:txBody>
              <a:bodyPr>
                <a:scene3d>
                  <a:camera prst="orthographicFront"/>
                  <a:lightRig rig="threePt" dir="t"/>
                </a:scene3d>
                <a:sp3d extrusionH="57150">
                  <a:bevelT w="38100" h="38100"/>
                </a:sp3d>
              </a:bodyPr>
              <a:lstStyle/>
              <a:p>
                <a:pPr eaLnBrk="1" fontAlgn="auto" hangingPunct="1">
                  <a:lnSpc>
                    <a:spcPct val="115000"/>
                  </a:lnSpc>
                  <a:spcBef>
                    <a:spcPts val="0"/>
                  </a:spcBef>
                  <a:spcAft>
                    <a:spcPts val="1000"/>
                  </a:spcAft>
                  <a:defRPr/>
                </a:pPr>
                <a:r>
                  <a:rPr lang="en-US" sz="1600" b="1" i="1" dirty="0">
                    <a:solidFill>
                      <a:prstClr val="black"/>
                    </a:solidFill>
                    <a:latin typeface="Calibri"/>
                    <a:ea typeface="Calibri"/>
                    <a:cs typeface="Calibri"/>
                  </a:rPr>
                  <a:t>2 Year IHEs</a:t>
                </a:r>
                <a:endParaRPr lang="en-US" sz="1100" dirty="0">
                  <a:solidFill>
                    <a:prstClr val="black"/>
                  </a:solidFill>
                  <a:latin typeface="Calibri"/>
                  <a:ea typeface="Calibri"/>
                  <a:cs typeface="Times New Roman"/>
                </a:endParaRPr>
              </a:p>
            </p:txBody>
          </p:sp>
        </p:grpSp>
        <p:cxnSp>
          <p:nvCxnSpPr>
            <p:cNvPr id="29727" name="Straight Connector 23"/>
            <p:cNvCxnSpPr>
              <a:cxnSpLocks noChangeShapeType="1"/>
            </p:cNvCxnSpPr>
            <p:nvPr/>
          </p:nvCxnSpPr>
          <p:spPr bwMode="auto">
            <a:xfrm>
              <a:off x="1816100" y="641350"/>
              <a:ext cx="0" cy="1199853"/>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grpSp>
      <p:grpSp>
        <p:nvGrpSpPr>
          <p:cNvPr id="69" name="Group 68"/>
          <p:cNvGrpSpPr>
            <a:grpSpLocks/>
          </p:cNvGrpSpPr>
          <p:nvPr/>
        </p:nvGrpSpPr>
        <p:grpSpPr bwMode="auto">
          <a:xfrm>
            <a:off x="3829050" y="2508250"/>
            <a:ext cx="1428750" cy="2635250"/>
            <a:chOff x="3829112" y="2507788"/>
            <a:chExt cx="1428750" cy="2635161"/>
          </a:xfrm>
        </p:grpSpPr>
        <p:cxnSp>
          <p:nvCxnSpPr>
            <p:cNvPr id="11" name="Straight Connector 10"/>
            <p:cNvCxnSpPr/>
            <p:nvPr/>
          </p:nvCxnSpPr>
          <p:spPr>
            <a:xfrm>
              <a:off x="3829112" y="3136417"/>
              <a:ext cx="0" cy="1495374"/>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cxnSp>
          <p:nvCxnSpPr>
            <p:cNvPr id="13" name="Straight Connector 12"/>
            <p:cNvCxnSpPr/>
            <p:nvPr/>
          </p:nvCxnSpPr>
          <p:spPr>
            <a:xfrm flipH="1">
              <a:off x="3829112" y="2507788"/>
              <a:ext cx="712788" cy="630217"/>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cxnSp>
          <p:nvCxnSpPr>
            <p:cNvPr id="14" name="Straight Connector 13"/>
            <p:cNvCxnSpPr/>
            <p:nvPr/>
          </p:nvCxnSpPr>
          <p:spPr>
            <a:xfrm flipH="1" flipV="1">
              <a:off x="4543487" y="2507788"/>
              <a:ext cx="714375" cy="628629"/>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cxnSp>
          <p:nvCxnSpPr>
            <p:cNvPr id="15" name="Straight Connector 14"/>
            <p:cNvCxnSpPr/>
            <p:nvPr/>
          </p:nvCxnSpPr>
          <p:spPr>
            <a:xfrm>
              <a:off x="5257862" y="3136417"/>
              <a:ext cx="0" cy="1495374"/>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cxnSp>
          <p:nvCxnSpPr>
            <p:cNvPr id="16" name="Straight Connector 15"/>
            <p:cNvCxnSpPr/>
            <p:nvPr/>
          </p:nvCxnSpPr>
          <p:spPr>
            <a:xfrm flipH="1" flipV="1">
              <a:off x="3829112" y="4536544"/>
              <a:ext cx="714375" cy="503221"/>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cxnSp>
          <p:nvCxnSpPr>
            <p:cNvPr id="17" name="Straight Connector 16"/>
            <p:cNvCxnSpPr/>
            <p:nvPr/>
          </p:nvCxnSpPr>
          <p:spPr>
            <a:xfrm flipH="1">
              <a:off x="4418075" y="4527020"/>
              <a:ext cx="839787" cy="615929"/>
            </a:xfrm>
            <a:prstGeom prst="line">
              <a:avLst/>
            </a:prstGeom>
            <a:noFill/>
            <a:ln w="57150" cap="flat" cmpd="sng" algn="ctr">
              <a:solidFill>
                <a:schemeClr val="accent2">
                  <a:lumMod val="50000"/>
                </a:schemeClr>
              </a:solidFill>
              <a:prstDash val="solid"/>
            </a:ln>
            <a:effectLst>
              <a:outerShdw blurRad="40000" dist="23000" dir="5400000" rotWithShape="0">
                <a:srgbClr val="000000">
                  <a:alpha val="35000"/>
                </a:srgbClr>
              </a:outerShdw>
            </a:effectLst>
          </p:spPr>
        </p:cxnSp>
      </p:grpSp>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9075" y="3165475"/>
            <a:ext cx="10858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p:cNvSpPr txBox="1">
            <a:spLocks noChangeArrowheads="1"/>
          </p:cNvSpPr>
          <p:nvPr/>
        </p:nvSpPr>
        <p:spPr bwMode="auto">
          <a:xfrm>
            <a:off x="3867150" y="3603625"/>
            <a:ext cx="1409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algn="ctr" eaLnBrk="1" hangingPunct="1">
              <a:spcBef>
                <a:spcPct val="0"/>
              </a:spcBef>
              <a:buClrTx/>
              <a:buSzTx/>
              <a:buFontTx/>
              <a:buNone/>
            </a:pPr>
            <a:r>
              <a:rPr lang="en-US" altLang="en-US" sz="1800" b="1" i="1">
                <a:solidFill>
                  <a:srgbClr val="798D37"/>
                </a:solidFill>
                <a:latin typeface="Cambria" pitchFamily="18" charset="0"/>
              </a:rPr>
              <a:t>Scaffolding</a:t>
            </a:r>
          </a:p>
          <a:p>
            <a:pPr algn="ctr" eaLnBrk="1" hangingPunct="1">
              <a:spcBef>
                <a:spcPct val="0"/>
              </a:spcBef>
              <a:buClrTx/>
              <a:buSzTx/>
              <a:buFontTx/>
              <a:buNone/>
            </a:pPr>
            <a:r>
              <a:rPr lang="en-US" altLang="en-US" sz="1800" b="1" i="1">
                <a:solidFill>
                  <a:srgbClr val="798D37"/>
                </a:solidFill>
                <a:latin typeface="Cambria" pitchFamily="18" charset="0"/>
              </a:rPr>
              <a:t>Student</a:t>
            </a:r>
          </a:p>
          <a:p>
            <a:pPr algn="ctr" eaLnBrk="1" hangingPunct="1">
              <a:spcBef>
                <a:spcPct val="0"/>
              </a:spcBef>
              <a:buClrTx/>
              <a:buSzTx/>
              <a:buFontTx/>
              <a:buNone/>
            </a:pPr>
            <a:r>
              <a:rPr lang="en-US" altLang="en-US" sz="1800" b="1" i="1">
                <a:solidFill>
                  <a:srgbClr val="798D37"/>
                </a:solidFill>
                <a:latin typeface="Cambria" pitchFamily="18" charset="0"/>
              </a:rPr>
              <a:t>Success</a:t>
            </a:r>
          </a:p>
        </p:txBody>
      </p:sp>
      <p:grpSp>
        <p:nvGrpSpPr>
          <p:cNvPr id="7" name="Group 6"/>
          <p:cNvGrpSpPr>
            <a:grpSpLocks/>
          </p:cNvGrpSpPr>
          <p:nvPr/>
        </p:nvGrpSpPr>
        <p:grpSpPr bwMode="auto">
          <a:xfrm>
            <a:off x="4532313" y="4438650"/>
            <a:ext cx="1828800" cy="2466975"/>
            <a:chOff x="0" y="0"/>
            <a:chExt cx="1828800" cy="2466975"/>
          </a:xfrm>
        </p:grpSpPr>
        <p:sp>
          <p:nvSpPr>
            <p:cNvPr id="29715" name="Flowchart: Decision 28"/>
            <p:cNvSpPr>
              <a:spLocks noChangeArrowheads="1"/>
            </p:cNvSpPr>
            <p:nvPr/>
          </p:nvSpPr>
          <p:spPr bwMode="auto">
            <a:xfrm>
              <a:off x="0" y="0"/>
              <a:ext cx="1828800" cy="1266825"/>
            </a:xfrm>
            <a:prstGeom prst="flowChartDecision">
              <a:avLst/>
            </a:prstGeom>
            <a:solidFill>
              <a:srgbClr val="FFFFFF"/>
            </a:solidFill>
            <a:ln w="25400" algn="ctr">
              <a:solidFill>
                <a:srgbClr val="000000"/>
              </a:solidFill>
              <a:miter lim="800000"/>
              <a:headEnd/>
              <a:tailEnd/>
            </a:ln>
          </p:spPr>
          <p:txBody>
            <a:bodyPr anchor="ctr"/>
            <a:lstStyle>
              <a:lvl1pPr>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eaLnBrk="1" hangingPunct="1">
                <a:spcBef>
                  <a:spcPct val="0"/>
                </a:spcBef>
                <a:buClrTx/>
                <a:buSzTx/>
                <a:buFontTx/>
                <a:buNone/>
              </a:pPr>
              <a:endParaRPr lang="en-US" altLang="en-US" sz="1800">
                <a:solidFill>
                  <a:srgbClr val="000000"/>
                </a:solidFill>
                <a:latin typeface="Calibri" pitchFamily="34" charset="0"/>
              </a:endParaRPr>
            </a:p>
          </p:txBody>
        </p:sp>
        <p:cxnSp>
          <p:nvCxnSpPr>
            <p:cNvPr id="29716" name="Straight Connector 29"/>
            <p:cNvCxnSpPr>
              <a:cxnSpLocks noChangeShapeType="1"/>
            </p:cNvCxnSpPr>
            <p:nvPr/>
          </p:nvCxnSpPr>
          <p:spPr bwMode="auto">
            <a:xfrm>
              <a:off x="1828800" y="619125"/>
              <a:ext cx="0" cy="1200150"/>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29717" name="Straight Connector 30"/>
            <p:cNvCxnSpPr>
              <a:cxnSpLocks noChangeShapeType="1"/>
            </p:cNvCxnSpPr>
            <p:nvPr/>
          </p:nvCxnSpPr>
          <p:spPr bwMode="auto">
            <a:xfrm>
              <a:off x="0" y="619125"/>
              <a:ext cx="0" cy="1200150"/>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29718" name="Straight Connector 31"/>
            <p:cNvCxnSpPr>
              <a:cxnSpLocks noChangeShapeType="1"/>
            </p:cNvCxnSpPr>
            <p:nvPr/>
          </p:nvCxnSpPr>
          <p:spPr bwMode="auto">
            <a:xfrm>
              <a:off x="904875" y="1266825"/>
              <a:ext cx="0" cy="1200150"/>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sp>
          <p:nvSpPr>
            <p:cNvPr id="33" name="Text Box 42"/>
            <p:cNvSpPr txBox="1"/>
            <p:nvPr/>
          </p:nvSpPr>
          <p:spPr>
            <a:xfrm>
              <a:off x="200025" y="333375"/>
              <a:ext cx="1495425" cy="742950"/>
            </a:xfrm>
            <a:prstGeom prst="rect">
              <a:avLst/>
            </a:prstGeom>
            <a:noFill/>
            <a:ln w="6350">
              <a:noFill/>
            </a:ln>
            <a:effectLst/>
          </p:spPr>
          <p:txBody>
            <a:bodyPr>
              <a:scene3d>
                <a:camera prst="orthographicFront"/>
                <a:lightRig rig="threePt" dir="t"/>
              </a:scene3d>
              <a:sp3d extrusionH="57150">
                <a:bevelT w="38100" h="38100"/>
              </a:sp3d>
            </a:bodyPr>
            <a:lstStyle/>
            <a:p>
              <a:pPr algn="ctr" eaLnBrk="1" fontAlgn="auto" hangingPunct="1">
                <a:lnSpc>
                  <a:spcPct val="115000"/>
                </a:lnSpc>
                <a:spcBef>
                  <a:spcPts val="0"/>
                </a:spcBef>
                <a:spcAft>
                  <a:spcPts val="0"/>
                </a:spcAft>
                <a:defRPr/>
              </a:pPr>
              <a:r>
                <a:rPr lang="en-US" sz="1600" b="1" i="1" dirty="0">
                  <a:solidFill>
                    <a:prstClr val="black"/>
                  </a:solidFill>
                  <a:latin typeface="Calibri"/>
                  <a:ea typeface="Calibri"/>
                  <a:cs typeface="Calibri"/>
                </a:rPr>
                <a:t>Regional P-16</a:t>
              </a:r>
              <a:endParaRPr lang="en-US" sz="1100" dirty="0">
                <a:solidFill>
                  <a:prstClr val="black"/>
                </a:solidFill>
                <a:latin typeface="Calibri"/>
                <a:ea typeface="Calibri"/>
                <a:cs typeface="Times New Roman"/>
              </a:endParaRPr>
            </a:p>
            <a:p>
              <a:pPr algn="ctr" eaLnBrk="1" fontAlgn="auto" hangingPunct="1">
                <a:lnSpc>
                  <a:spcPct val="115000"/>
                </a:lnSpc>
                <a:spcBef>
                  <a:spcPts val="0"/>
                </a:spcBef>
                <a:spcAft>
                  <a:spcPts val="0"/>
                </a:spcAft>
                <a:defRPr/>
              </a:pPr>
              <a:r>
                <a:rPr lang="en-US" sz="1600" b="1" i="1" dirty="0">
                  <a:solidFill>
                    <a:prstClr val="black"/>
                  </a:solidFill>
                  <a:latin typeface="Calibri"/>
                  <a:ea typeface="Calibri"/>
                  <a:cs typeface="Calibri"/>
                </a:rPr>
                <a:t>Councils </a:t>
              </a:r>
              <a:endParaRPr lang="en-US" sz="1100" dirty="0">
                <a:solidFill>
                  <a:prstClr val="black"/>
                </a:solidFill>
                <a:latin typeface="Calibri"/>
                <a:ea typeface="Calibri"/>
                <a:cs typeface="Times New Roman"/>
              </a:endParaRPr>
            </a:p>
          </p:txBody>
        </p:sp>
      </p:grpSp>
      <p:grpSp>
        <p:nvGrpSpPr>
          <p:cNvPr id="9" name="Group 8"/>
          <p:cNvGrpSpPr>
            <a:grpSpLocks/>
          </p:cNvGrpSpPr>
          <p:nvPr/>
        </p:nvGrpSpPr>
        <p:grpSpPr bwMode="auto">
          <a:xfrm>
            <a:off x="2714625" y="4438650"/>
            <a:ext cx="1828800" cy="2447925"/>
            <a:chOff x="0" y="0"/>
            <a:chExt cx="1828800" cy="2447925"/>
          </a:xfrm>
        </p:grpSpPr>
        <p:sp>
          <p:nvSpPr>
            <p:cNvPr id="29710" name="Flowchart: Decision 17"/>
            <p:cNvSpPr>
              <a:spLocks noChangeArrowheads="1"/>
            </p:cNvSpPr>
            <p:nvPr/>
          </p:nvSpPr>
          <p:spPr bwMode="auto">
            <a:xfrm>
              <a:off x="0" y="0"/>
              <a:ext cx="1828800" cy="1266825"/>
            </a:xfrm>
            <a:prstGeom prst="flowChartDecision">
              <a:avLst/>
            </a:prstGeom>
            <a:solidFill>
              <a:srgbClr val="FFFFFF"/>
            </a:solidFill>
            <a:ln w="25400" algn="ctr">
              <a:solidFill>
                <a:srgbClr val="000000"/>
              </a:solidFill>
              <a:miter lim="800000"/>
              <a:headEnd/>
              <a:tailEnd/>
            </a:ln>
          </p:spPr>
          <p:txBody>
            <a:bodyPr anchor="ctr"/>
            <a:lstStyle>
              <a:lvl1pPr>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eaLnBrk="1" hangingPunct="1">
                <a:spcBef>
                  <a:spcPct val="0"/>
                </a:spcBef>
                <a:buClrTx/>
                <a:buSzTx/>
                <a:buFontTx/>
                <a:buNone/>
              </a:pPr>
              <a:endParaRPr lang="en-US" altLang="en-US" sz="1800">
                <a:solidFill>
                  <a:srgbClr val="000000"/>
                </a:solidFill>
                <a:latin typeface="Calibri" pitchFamily="34" charset="0"/>
              </a:endParaRPr>
            </a:p>
          </p:txBody>
        </p:sp>
        <p:cxnSp>
          <p:nvCxnSpPr>
            <p:cNvPr id="29711" name="Straight Connector 18"/>
            <p:cNvCxnSpPr>
              <a:cxnSpLocks noChangeShapeType="1"/>
            </p:cNvCxnSpPr>
            <p:nvPr/>
          </p:nvCxnSpPr>
          <p:spPr bwMode="auto">
            <a:xfrm>
              <a:off x="0" y="638175"/>
              <a:ext cx="0" cy="1200150"/>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29712" name="Straight Connector 19"/>
            <p:cNvCxnSpPr>
              <a:cxnSpLocks noChangeShapeType="1"/>
            </p:cNvCxnSpPr>
            <p:nvPr/>
          </p:nvCxnSpPr>
          <p:spPr bwMode="auto">
            <a:xfrm>
              <a:off x="904875" y="1247775"/>
              <a:ext cx="0" cy="1200150"/>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sp>
          <p:nvSpPr>
            <p:cNvPr id="21" name="Text Box 41"/>
            <p:cNvSpPr txBox="1"/>
            <p:nvPr/>
          </p:nvSpPr>
          <p:spPr>
            <a:xfrm>
              <a:off x="209550" y="419100"/>
              <a:ext cx="1495425" cy="742950"/>
            </a:xfrm>
            <a:prstGeom prst="rect">
              <a:avLst/>
            </a:prstGeom>
            <a:noFill/>
            <a:ln w="6350">
              <a:noFill/>
            </a:ln>
            <a:effectLst/>
          </p:spPr>
          <p:txBody>
            <a:bodyPr>
              <a:scene3d>
                <a:camera prst="orthographicFront"/>
                <a:lightRig rig="threePt" dir="t"/>
              </a:scene3d>
              <a:sp3d extrusionH="57150">
                <a:bevelT w="38100" h="38100"/>
              </a:sp3d>
            </a:bodyPr>
            <a:lstStyle/>
            <a:p>
              <a:pPr algn="ctr" eaLnBrk="1" fontAlgn="auto" hangingPunct="1">
                <a:lnSpc>
                  <a:spcPct val="115000"/>
                </a:lnSpc>
                <a:spcBef>
                  <a:spcPts val="0"/>
                </a:spcBef>
                <a:spcAft>
                  <a:spcPts val="0"/>
                </a:spcAft>
                <a:defRPr/>
              </a:pPr>
              <a:r>
                <a:rPr lang="en-US" sz="1600" b="1" i="1" dirty="0">
                  <a:solidFill>
                    <a:prstClr val="black"/>
                  </a:solidFill>
                  <a:latin typeface="Calibri"/>
                  <a:ea typeface="Calibri"/>
                  <a:cs typeface="Calibri"/>
                </a:rPr>
                <a:t>Regional ESCs</a:t>
              </a:r>
              <a:endParaRPr lang="en-US" sz="1100" dirty="0">
                <a:solidFill>
                  <a:prstClr val="black"/>
                </a:solidFill>
                <a:latin typeface="Calibri"/>
                <a:ea typeface="Calibri"/>
                <a:cs typeface="Times New Roman"/>
              </a:endParaRPr>
            </a:p>
          </p:txBody>
        </p:sp>
        <p:cxnSp>
          <p:nvCxnSpPr>
            <p:cNvPr id="29714" name="Straight Connector 21"/>
            <p:cNvCxnSpPr>
              <a:cxnSpLocks noChangeShapeType="1"/>
            </p:cNvCxnSpPr>
            <p:nvPr/>
          </p:nvCxnSpPr>
          <p:spPr bwMode="auto">
            <a:xfrm>
              <a:off x="1828800" y="628650"/>
              <a:ext cx="0" cy="1200150"/>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grpSp>
      <p:sp>
        <p:nvSpPr>
          <p:cNvPr id="50" name="Rounded Rectangle 49"/>
          <p:cNvSpPr/>
          <p:nvPr/>
        </p:nvSpPr>
        <p:spPr>
          <a:xfrm>
            <a:off x="0" y="0"/>
            <a:ext cx="9144000" cy="6858000"/>
          </a:xfrm>
          <a:prstGeom prst="roundRect">
            <a:avLst/>
          </a:prstGeom>
          <a:noFill/>
          <a:ln w="38100">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29707" name="Group 3"/>
          <p:cNvGrpSpPr>
            <a:grpSpLocks/>
          </p:cNvGrpSpPr>
          <p:nvPr/>
        </p:nvGrpSpPr>
        <p:grpSpPr bwMode="auto">
          <a:xfrm>
            <a:off x="1069975" y="0"/>
            <a:ext cx="7004050" cy="1268413"/>
            <a:chOff x="1195688" y="94976"/>
            <a:chExt cx="7003365" cy="1268484"/>
          </a:xfrm>
        </p:grpSpPr>
        <p:sp>
          <p:nvSpPr>
            <p:cNvPr id="45" name="Title 1"/>
            <p:cNvSpPr txBox="1">
              <a:spLocks/>
            </p:cNvSpPr>
            <p:nvPr/>
          </p:nvSpPr>
          <p:spPr>
            <a:xfrm>
              <a:off x="1195688" y="220396"/>
              <a:ext cx="3809627" cy="1143064"/>
            </a:xfrm>
            <a:prstGeom prst="rect">
              <a:avLst/>
            </a:prstGeom>
          </p:spPr>
          <p:txBody>
            <a:bodyPr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n-US" sz="4800" b="1" dirty="0" smtClean="0">
                  <a:solidFill>
                    <a:srgbClr val="FFC000"/>
                  </a:solidFill>
                  <a:latin typeface="Bookman Old Style" pitchFamily="18" charset="0"/>
                </a:rPr>
                <a:t>Partnerships &amp; Teams:</a:t>
              </a:r>
              <a:endParaRPr lang="en-US" sz="4800" b="1" dirty="0">
                <a:solidFill>
                  <a:srgbClr val="FFC000"/>
                </a:solidFill>
                <a:latin typeface="Bookman Old Style" pitchFamily="18" charset="0"/>
              </a:endParaRPr>
            </a:p>
          </p:txBody>
        </p:sp>
        <p:pic>
          <p:nvPicPr>
            <p:cNvPr id="29709" name="Picture 48"/>
            <p:cNvPicPr>
              <a:picLocks noChangeAspect="1"/>
            </p:cNvPicPr>
            <p:nvPr/>
          </p:nvPicPr>
          <p:blipFill>
            <a:blip r:embed="rId2" cstate="print">
              <a:extLst>
                <a:ext uri="{28A0092B-C50C-407E-A947-70E740481C1C}">
                  <a14:useLocalDpi xmlns:a14="http://schemas.microsoft.com/office/drawing/2010/main" val="0"/>
                </a:ext>
              </a:extLst>
            </a:blip>
            <a:srcRect b="18903"/>
            <a:stretch>
              <a:fillRect/>
            </a:stretch>
          </p:blipFill>
          <p:spPr bwMode="auto">
            <a:xfrm>
              <a:off x="4998654" y="94976"/>
              <a:ext cx="3200399" cy="126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outVertical)">
                                      <p:cBhvr>
                                        <p:cTn id="7" dur="500"/>
                                        <p:tgtEl>
                                          <p:spTgt spid="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1000"/>
                                        <p:tgtEl>
                                          <p:spTgt spid="72"/>
                                        </p:tgtEl>
                                      </p:cBhvr>
                                    </p:animEffect>
                                    <p:anim calcmode="lin" valueType="num">
                                      <p:cBhvr>
                                        <p:cTn id="27" dur="1000" fill="hold"/>
                                        <p:tgtEl>
                                          <p:spTgt spid="72"/>
                                        </p:tgtEl>
                                        <p:attrNameLst>
                                          <p:attrName>ppt_x</p:attrName>
                                        </p:attrNameLst>
                                      </p:cBhvr>
                                      <p:tavLst>
                                        <p:tav tm="0">
                                          <p:val>
                                            <p:strVal val="#ppt_x"/>
                                          </p:val>
                                        </p:tav>
                                        <p:tav tm="100000">
                                          <p:val>
                                            <p:strVal val="#ppt_x"/>
                                          </p:val>
                                        </p:tav>
                                      </p:tavLst>
                                    </p:anim>
                                    <p:anim calcmode="lin" valueType="num">
                                      <p:cBhvr>
                                        <p:cTn id="28"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1000"/>
                            </p:stCondLst>
                            <p:childTnLst>
                              <p:par>
                                <p:cTn id="44" presetID="16" presetClass="entr" presetSubtype="37" fill="hold" grpId="0" nodeType="after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barn(outVertical)">
                                      <p:cBhvr>
                                        <p:cTn id="46" dur="500"/>
                                        <p:tgtEl>
                                          <p:spTgt spid="48"/>
                                        </p:tgtEl>
                                      </p:cBhvr>
                                    </p:animEffect>
                                  </p:childTnLst>
                                </p:cTn>
                              </p:par>
                              <p:par>
                                <p:cTn id="47" presetID="16" presetClass="entr" presetSubtype="21" fill="hold" nodeType="with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barn(inVertical)">
                                      <p:cBhvr>
                                        <p:cTn id="4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a:off x="2819400" y="1743075"/>
            <a:ext cx="3505200" cy="5114925"/>
          </a:xfrm>
          <a:prstGeom prst="triangle">
            <a:avLst>
              <a:gd name="adj" fmla="val 49728"/>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cxnSp>
        <p:nvCxnSpPr>
          <p:cNvPr id="6" name="Straight Arrow Connector 5"/>
          <p:cNvCxnSpPr/>
          <p:nvPr/>
        </p:nvCxnSpPr>
        <p:spPr>
          <a:xfrm>
            <a:off x="3754438" y="4214813"/>
            <a:ext cx="1646237"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4022725" y="3352800"/>
            <a:ext cx="109855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3429000" y="5113338"/>
            <a:ext cx="228600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3108325" y="6089650"/>
            <a:ext cx="292735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4297363" y="2549525"/>
            <a:ext cx="549275"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924108" y="1066800"/>
            <a:ext cx="7305492" cy="646331"/>
          </a:xfrm>
          <a:prstGeom prst="rect">
            <a:avLst/>
          </a:prstGeom>
          <a:noFill/>
          <a:ln w="28575">
            <a:noFill/>
          </a:ln>
        </p:spPr>
        <p:txBody>
          <a:bodyPr>
            <a:spAutoFit/>
          </a:bodyPr>
          <a:lstStyle/>
          <a:p>
            <a:pPr algn="ctr" eaLnBrk="1" fontAlgn="auto" hangingPunct="1">
              <a:spcBef>
                <a:spcPts val="0"/>
              </a:spcBef>
              <a:spcAft>
                <a:spcPts val="0"/>
              </a:spcAft>
              <a:defRPr/>
            </a:pPr>
            <a:r>
              <a:rPr lang="en-US" sz="3600" b="1" dirty="0">
                <a:ln w="18000">
                  <a:solidFill>
                    <a:srgbClr val="C0504D">
                      <a:lumMod val="50000"/>
                    </a:srgbClr>
                  </a:solidFill>
                  <a:prstDash val="solid"/>
                  <a:miter lim="800000"/>
                </a:ln>
                <a:solidFill>
                  <a:srgbClr val="FFC000"/>
                </a:solidFill>
                <a:effectLst>
                  <a:outerShdw blurRad="50800" dist="38100" dir="2700000" algn="tl" rotWithShape="0">
                    <a:prstClr val="black">
                      <a:alpha val="40000"/>
                    </a:prstClr>
                  </a:outerShdw>
                </a:effectLst>
                <a:latin typeface="Calibri"/>
                <a:cs typeface="Narkisim" pitchFamily="34" charset="-79"/>
              </a:rPr>
              <a:t>Critical Conversations</a:t>
            </a:r>
          </a:p>
        </p:txBody>
      </p:sp>
      <p:sp>
        <p:nvSpPr>
          <p:cNvPr id="30729" name="TextBox 11"/>
          <p:cNvSpPr txBox="1">
            <a:spLocks noChangeArrowheads="1"/>
          </p:cNvSpPr>
          <p:nvPr/>
        </p:nvSpPr>
        <p:spPr bwMode="auto">
          <a:xfrm>
            <a:off x="219075" y="2333625"/>
            <a:ext cx="455295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eaLnBrk="1" hangingPunct="1">
              <a:spcBef>
                <a:spcPct val="0"/>
              </a:spcBef>
              <a:buClrTx/>
              <a:buSzTx/>
              <a:buFontTx/>
              <a:buNone/>
            </a:pPr>
            <a:r>
              <a:rPr lang="en-US" altLang="en-US" sz="1400">
                <a:solidFill>
                  <a:srgbClr val="000000"/>
                </a:solidFill>
                <a:latin typeface="Calibri" pitchFamily="34" charset="0"/>
              </a:rPr>
              <a:t>                                         </a:t>
            </a:r>
            <a:r>
              <a:rPr lang="en-US" altLang="en-US" sz="1400" b="1">
                <a:solidFill>
                  <a:srgbClr val="000000"/>
                </a:solidFill>
                <a:latin typeface="Calibri" pitchFamily="34" charset="0"/>
              </a:rPr>
              <a:t>Student Success Assessments</a:t>
            </a:r>
          </a:p>
          <a:p>
            <a:pPr eaLnBrk="1" hangingPunct="1">
              <a:spcBef>
                <a:spcPct val="0"/>
              </a:spcBef>
              <a:buClrTx/>
              <a:buSzTx/>
              <a:buFontTx/>
              <a:buNone/>
            </a:pPr>
            <a:endParaRPr lang="en-US" altLang="en-US" sz="1400" b="1">
              <a:solidFill>
                <a:srgbClr val="000000"/>
              </a:solidFill>
              <a:latin typeface="Calibri" pitchFamily="34" charset="0"/>
            </a:endParaRPr>
          </a:p>
          <a:p>
            <a:pPr eaLnBrk="1" hangingPunct="1">
              <a:spcBef>
                <a:spcPct val="0"/>
              </a:spcBef>
              <a:buClrTx/>
              <a:buSzTx/>
              <a:buFontTx/>
              <a:buNone/>
            </a:pPr>
            <a:r>
              <a:rPr lang="en-US" altLang="en-US" sz="1400" b="1">
                <a:solidFill>
                  <a:srgbClr val="000000"/>
                </a:solidFill>
                <a:latin typeface="Calibri" pitchFamily="34" charset="0"/>
              </a:rPr>
              <a:t>                    Dual Credit, Early College High Schools</a:t>
            </a:r>
          </a:p>
          <a:p>
            <a:pPr eaLnBrk="1" hangingPunct="1">
              <a:spcBef>
                <a:spcPct val="0"/>
              </a:spcBef>
              <a:buClrTx/>
              <a:buSzTx/>
              <a:buFontTx/>
              <a:buNone/>
            </a:pPr>
            <a:endParaRPr lang="en-US" altLang="en-US" sz="1400" b="1">
              <a:solidFill>
                <a:srgbClr val="000000"/>
              </a:solidFill>
              <a:latin typeface="Calibri" pitchFamily="34" charset="0"/>
            </a:endParaRPr>
          </a:p>
          <a:p>
            <a:pPr eaLnBrk="1" hangingPunct="1">
              <a:spcBef>
                <a:spcPct val="0"/>
              </a:spcBef>
              <a:buClrTx/>
              <a:buSzTx/>
              <a:buFontTx/>
              <a:buNone/>
            </a:pPr>
            <a:r>
              <a:rPr lang="en-US" altLang="en-US" sz="1400" b="1">
                <a:solidFill>
                  <a:srgbClr val="000000"/>
                </a:solidFill>
                <a:latin typeface="Calibri" pitchFamily="34" charset="0"/>
              </a:rPr>
              <a:t>                                         Student Support Services</a:t>
            </a:r>
          </a:p>
          <a:p>
            <a:pPr eaLnBrk="1" hangingPunct="1">
              <a:spcBef>
                <a:spcPct val="0"/>
              </a:spcBef>
              <a:buClrTx/>
              <a:buSzTx/>
              <a:buFontTx/>
              <a:buNone/>
            </a:pPr>
            <a:endParaRPr lang="en-US" altLang="en-US" sz="1400" b="1">
              <a:solidFill>
                <a:srgbClr val="000000"/>
              </a:solidFill>
              <a:latin typeface="Calibri" pitchFamily="34" charset="0"/>
            </a:endParaRPr>
          </a:p>
          <a:p>
            <a:pPr eaLnBrk="1" hangingPunct="1">
              <a:spcBef>
                <a:spcPct val="0"/>
              </a:spcBef>
              <a:buClrTx/>
              <a:buSzTx/>
              <a:buFontTx/>
              <a:buNone/>
            </a:pPr>
            <a:r>
              <a:rPr lang="en-US" altLang="en-US" sz="1400" b="1">
                <a:solidFill>
                  <a:srgbClr val="000000"/>
                </a:solidFill>
                <a:latin typeface="Calibri" pitchFamily="34" charset="0"/>
              </a:rPr>
              <a:t>                     Educational Policies and Practices		</a:t>
            </a:r>
          </a:p>
          <a:p>
            <a:pPr eaLnBrk="1" hangingPunct="1">
              <a:spcBef>
                <a:spcPct val="0"/>
              </a:spcBef>
              <a:buClrTx/>
              <a:buSzTx/>
              <a:buFontTx/>
              <a:buNone/>
            </a:pPr>
            <a:r>
              <a:rPr lang="en-US" altLang="en-US" sz="1400" b="1">
                <a:solidFill>
                  <a:srgbClr val="000000"/>
                </a:solidFill>
                <a:latin typeface="Calibri" pitchFamily="34" charset="0"/>
              </a:rPr>
              <a:t>                 Classroom Instruction, Textbooks,</a:t>
            </a:r>
          </a:p>
          <a:p>
            <a:pPr eaLnBrk="1" hangingPunct="1">
              <a:spcBef>
                <a:spcPct val="0"/>
              </a:spcBef>
              <a:buClrTx/>
              <a:buSzTx/>
              <a:buFontTx/>
              <a:buNone/>
            </a:pPr>
            <a:r>
              <a:rPr lang="en-US" altLang="en-US" sz="1400" b="1">
                <a:solidFill>
                  <a:srgbClr val="000000"/>
                </a:solidFill>
                <a:latin typeface="Calibri" pitchFamily="34" charset="0"/>
              </a:rPr>
              <a:t>                                                      Grading, etc.</a:t>
            </a:r>
          </a:p>
          <a:p>
            <a:pPr eaLnBrk="1" hangingPunct="1">
              <a:spcBef>
                <a:spcPct val="0"/>
              </a:spcBef>
              <a:buClrTx/>
              <a:buSzTx/>
              <a:buFontTx/>
              <a:buNone/>
            </a:pPr>
            <a:endParaRPr lang="en-US" altLang="en-US" sz="1400" b="1">
              <a:solidFill>
                <a:srgbClr val="000000"/>
              </a:solidFill>
              <a:latin typeface="Calibri" pitchFamily="34" charset="0"/>
            </a:endParaRPr>
          </a:p>
          <a:p>
            <a:pPr eaLnBrk="1" hangingPunct="1">
              <a:spcBef>
                <a:spcPct val="0"/>
              </a:spcBef>
              <a:buClrTx/>
              <a:buSzTx/>
              <a:buFontTx/>
              <a:buNone/>
            </a:pPr>
            <a:r>
              <a:rPr lang="en-US" altLang="en-US" sz="1400" b="1">
                <a:solidFill>
                  <a:srgbClr val="000000"/>
                </a:solidFill>
                <a:latin typeface="Calibri" pitchFamily="34" charset="0"/>
              </a:rPr>
              <a:t>                         Discipline Specific Course</a:t>
            </a:r>
          </a:p>
          <a:p>
            <a:pPr eaLnBrk="1" hangingPunct="1">
              <a:spcBef>
                <a:spcPct val="0"/>
              </a:spcBef>
              <a:buClrTx/>
              <a:buSzTx/>
              <a:buFontTx/>
              <a:buNone/>
            </a:pPr>
            <a:r>
              <a:rPr lang="en-US" altLang="en-US" sz="1400" b="1">
                <a:solidFill>
                  <a:srgbClr val="000000"/>
                </a:solidFill>
                <a:latin typeface="Calibri" pitchFamily="34" charset="0"/>
              </a:rPr>
              <a:t>		Curriculum</a:t>
            </a:r>
          </a:p>
          <a:p>
            <a:pPr eaLnBrk="1" hangingPunct="1">
              <a:spcBef>
                <a:spcPct val="0"/>
              </a:spcBef>
              <a:buClrTx/>
              <a:buSzTx/>
              <a:buFontTx/>
              <a:buNone/>
            </a:pPr>
            <a:endParaRPr lang="en-US" altLang="en-US" sz="1400" b="1">
              <a:solidFill>
                <a:srgbClr val="000000"/>
              </a:solidFill>
              <a:latin typeface="Calibri" pitchFamily="34" charset="0"/>
            </a:endParaRPr>
          </a:p>
          <a:p>
            <a:pPr eaLnBrk="1" hangingPunct="1">
              <a:spcBef>
                <a:spcPct val="0"/>
              </a:spcBef>
              <a:buClrTx/>
              <a:buSzTx/>
              <a:buFontTx/>
              <a:buNone/>
            </a:pPr>
            <a:endParaRPr lang="en-US" altLang="en-US" sz="1400" b="1">
              <a:solidFill>
                <a:srgbClr val="000000"/>
              </a:solidFill>
              <a:latin typeface="Calibri" pitchFamily="34" charset="0"/>
            </a:endParaRPr>
          </a:p>
          <a:p>
            <a:pPr eaLnBrk="1" hangingPunct="1">
              <a:spcBef>
                <a:spcPct val="0"/>
              </a:spcBef>
              <a:buClrTx/>
              <a:buSzTx/>
              <a:buFontTx/>
              <a:buNone/>
            </a:pPr>
            <a:r>
              <a:rPr lang="en-US" altLang="en-US" sz="1400" b="1">
                <a:solidFill>
                  <a:srgbClr val="000000"/>
                </a:solidFill>
                <a:latin typeface="Calibri" pitchFamily="34" charset="0"/>
              </a:rPr>
              <a:t>                  Texas Essential Knowledge</a:t>
            </a:r>
          </a:p>
          <a:p>
            <a:pPr eaLnBrk="1" hangingPunct="1">
              <a:spcBef>
                <a:spcPct val="0"/>
              </a:spcBef>
              <a:buClrTx/>
              <a:buSzTx/>
              <a:buFontTx/>
              <a:buNone/>
            </a:pPr>
            <a:r>
              <a:rPr lang="en-US" altLang="en-US" sz="1400" b="1">
                <a:solidFill>
                  <a:srgbClr val="000000"/>
                </a:solidFill>
                <a:latin typeface="Calibri" pitchFamily="34" charset="0"/>
              </a:rPr>
              <a:t>                                               and Skills</a:t>
            </a:r>
          </a:p>
        </p:txBody>
      </p:sp>
      <p:sp>
        <p:nvSpPr>
          <p:cNvPr id="30730" name="TextBox 12"/>
          <p:cNvSpPr txBox="1">
            <a:spLocks noChangeArrowheads="1"/>
          </p:cNvSpPr>
          <p:nvPr/>
        </p:nvSpPr>
        <p:spPr bwMode="auto">
          <a:xfrm>
            <a:off x="4846638" y="2306638"/>
            <a:ext cx="40386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eaLnBrk="1" hangingPunct="1">
              <a:spcBef>
                <a:spcPct val="0"/>
              </a:spcBef>
              <a:buClrTx/>
              <a:buSzTx/>
              <a:buFontTx/>
              <a:buNone/>
            </a:pPr>
            <a:r>
              <a:rPr lang="en-US" altLang="en-US" sz="1400" b="1">
                <a:solidFill>
                  <a:srgbClr val="000000"/>
                </a:solidFill>
                <a:latin typeface="Calibri" pitchFamily="34" charset="0"/>
              </a:rPr>
              <a:t> Impact of Developmental Education and</a:t>
            </a:r>
          </a:p>
          <a:p>
            <a:pPr eaLnBrk="1" hangingPunct="1">
              <a:spcBef>
                <a:spcPct val="0"/>
              </a:spcBef>
              <a:buClrTx/>
              <a:buSzTx/>
              <a:buFontTx/>
              <a:buNone/>
            </a:pPr>
            <a:r>
              <a:rPr lang="en-US" altLang="en-US" sz="1400" b="1">
                <a:solidFill>
                  <a:srgbClr val="000000"/>
                </a:solidFill>
                <a:latin typeface="Calibri" pitchFamily="34" charset="0"/>
              </a:rPr>
              <a:t>          Texas Success Initiative</a:t>
            </a:r>
          </a:p>
          <a:p>
            <a:pPr eaLnBrk="1" hangingPunct="1">
              <a:spcBef>
                <a:spcPct val="0"/>
              </a:spcBef>
              <a:buClrTx/>
              <a:buSzTx/>
              <a:buFontTx/>
              <a:buNone/>
            </a:pPr>
            <a:r>
              <a:rPr lang="en-US" altLang="en-US" sz="1400" b="1">
                <a:solidFill>
                  <a:srgbClr val="000000"/>
                </a:solidFill>
                <a:latin typeface="Calibri" pitchFamily="34" charset="0"/>
              </a:rPr>
              <a:t>    Dual Credit, Early College High Schools</a:t>
            </a:r>
          </a:p>
          <a:p>
            <a:pPr eaLnBrk="1" hangingPunct="1">
              <a:spcBef>
                <a:spcPct val="0"/>
              </a:spcBef>
              <a:buClrTx/>
              <a:buSzTx/>
              <a:buFontTx/>
              <a:buNone/>
            </a:pPr>
            <a:endParaRPr lang="en-US" altLang="en-US" sz="1400" b="1">
              <a:solidFill>
                <a:srgbClr val="000000"/>
              </a:solidFill>
              <a:latin typeface="Calibri" pitchFamily="34" charset="0"/>
            </a:endParaRPr>
          </a:p>
          <a:p>
            <a:pPr eaLnBrk="1" hangingPunct="1">
              <a:spcBef>
                <a:spcPct val="0"/>
              </a:spcBef>
              <a:buClrTx/>
              <a:buSzTx/>
              <a:buFontTx/>
              <a:buNone/>
            </a:pPr>
            <a:r>
              <a:rPr lang="en-US" altLang="en-US" sz="1400" b="1">
                <a:solidFill>
                  <a:srgbClr val="000000"/>
                </a:solidFill>
                <a:latin typeface="Calibri" pitchFamily="34" charset="0"/>
              </a:rPr>
              <a:t>         Student Support Services</a:t>
            </a:r>
          </a:p>
          <a:p>
            <a:pPr eaLnBrk="1" hangingPunct="1">
              <a:spcBef>
                <a:spcPct val="0"/>
              </a:spcBef>
              <a:buClrTx/>
              <a:buSzTx/>
              <a:buFontTx/>
              <a:buNone/>
            </a:pPr>
            <a:endParaRPr lang="en-US" altLang="en-US" sz="1400" b="1">
              <a:solidFill>
                <a:srgbClr val="000000"/>
              </a:solidFill>
              <a:latin typeface="Calibri" pitchFamily="34" charset="0"/>
            </a:endParaRPr>
          </a:p>
          <a:p>
            <a:pPr eaLnBrk="1" hangingPunct="1">
              <a:spcBef>
                <a:spcPct val="0"/>
              </a:spcBef>
              <a:buClrTx/>
              <a:buSzTx/>
              <a:buFontTx/>
              <a:buNone/>
            </a:pPr>
            <a:r>
              <a:rPr lang="en-US" altLang="en-US" sz="1400" b="1">
                <a:solidFill>
                  <a:srgbClr val="000000"/>
                </a:solidFill>
                <a:latin typeface="Calibri" pitchFamily="34" charset="0"/>
              </a:rPr>
              <a:t>             Educational Policies and Practices</a:t>
            </a:r>
          </a:p>
          <a:p>
            <a:pPr eaLnBrk="1" hangingPunct="1">
              <a:spcBef>
                <a:spcPct val="0"/>
              </a:spcBef>
              <a:buClrTx/>
              <a:buSzTx/>
              <a:buFontTx/>
              <a:buNone/>
            </a:pPr>
            <a:endParaRPr lang="en-US" altLang="en-US" sz="1400" b="1">
              <a:solidFill>
                <a:srgbClr val="000000"/>
              </a:solidFill>
              <a:latin typeface="Calibri" pitchFamily="34" charset="0"/>
            </a:endParaRPr>
          </a:p>
          <a:p>
            <a:pPr eaLnBrk="1" hangingPunct="1">
              <a:spcBef>
                <a:spcPct val="0"/>
              </a:spcBef>
              <a:buClrTx/>
              <a:buSzTx/>
              <a:buFontTx/>
              <a:buNone/>
            </a:pPr>
            <a:r>
              <a:rPr lang="en-US" altLang="en-US" sz="1400" b="1">
                <a:solidFill>
                  <a:srgbClr val="000000"/>
                </a:solidFill>
                <a:latin typeface="Calibri" pitchFamily="34" charset="0"/>
              </a:rPr>
              <a:t>              Classroom Instruction, Textbooks</a:t>
            </a:r>
          </a:p>
          <a:p>
            <a:pPr eaLnBrk="1" hangingPunct="1">
              <a:spcBef>
                <a:spcPct val="0"/>
              </a:spcBef>
              <a:buClrTx/>
              <a:buSzTx/>
              <a:buFontTx/>
              <a:buNone/>
            </a:pPr>
            <a:r>
              <a:rPr lang="en-US" altLang="en-US" sz="1400" b="1">
                <a:solidFill>
                  <a:srgbClr val="000000"/>
                </a:solidFill>
                <a:latin typeface="Calibri" pitchFamily="34" charset="0"/>
              </a:rPr>
              <a:t>                Grading, etc.</a:t>
            </a:r>
          </a:p>
          <a:p>
            <a:pPr eaLnBrk="1" hangingPunct="1">
              <a:spcBef>
                <a:spcPct val="0"/>
              </a:spcBef>
              <a:buClrTx/>
              <a:buSzTx/>
              <a:buFontTx/>
              <a:buNone/>
            </a:pPr>
            <a:endParaRPr lang="en-US" altLang="en-US" sz="1400" b="1">
              <a:solidFill>
                <a:srgbClr val="000000"/>
              </a:solidFill>
              <a:latin typeface="Calibri" pitchFamily="34" charset="0"/>
            </a:endParaRPr>
          </a:p>
          <a:p>
            <a:pPr eaLnBrk="1" hangingPunct="1">
              <a:spcBef>
                <a:spcPct val="0"/>
              </a:spcBef>
              <a:buClrTx/>
              <a:buSzTx/>
              <a:buFontTx/>
              <a:buNone/>
            </a:pPr>
            <a:r>
              <a:rPr lang="en-US" altLang="en-US" sz="1400" b="1">
                <a:solidFill>
                  <a:srgbClr val="000000"/>
                </a:solidFill>
                <a:latin typeface="Calibri" pitchFamily="34" charset="0"/>
              </a:rPr>
              <a:t>                    </a:t>
            </a:r>
          </a:p>
          <a:p>
            <a:pPr eaLnBrk="1" hangingPunct="1">
              <a:spcBef>
                <a:spcPct val="0"/>
              </a:spcBef>
              <a:buClrTx/>
              <a:buSzTx/>
              <a:buFontTx/>
              <a:buNone/>
            </a:pPr>
            <a:r>
              <a:rPr lang="en-US" altLang="en-US" sz="1400" b="1">
                <a:solidFill>
                  <a:srgbClr val="000000"/>
                </a:solidFill>
                <a:latin typeface="Calibri" pitchFamily="34" charset="0"/>
              </a:rPr>
              <a:t>                       Discipline Reference Course</a:t>
            </a:r>
          </a:p>
          <a:p>
            <a:pPr eaLnBrk="1" hangingPunct="1">
              <a:spcBef>
                <a:spcPct val="0"/>
              </a:spcBef>
              <a:buClrTx/>
              <a:buSzTx/>
              <a:buFontTx/>
              <a:buNone/>
            </a:pPr>
            <a:r>
              <a:rPr lang="en-US" altLang="en-US" sz="1400" b="1">
                <a:solidFill>
                  <a:srgbClr val="000000"/>
                </a:solidFill>
                <a:latin typeface="Calibri" pitchFamily="34" charset="0"/>
              </a:rPr>
              <a:t>                           Profiles</a:t>
            </a:r>
          </a:p>
          <a:p>
            <a:pPr eaLnBrk="1" hangingPunct="1">
              <a:spcBef>
                <a:spcPct val="0"/>
              </a:spcBef>
              <a:buClrTx/>
              <a:buSzTx/>
              <a:buFontTx/>
              <a:buNone/>
            </a:pPr>
            <a:endParaRPr lang="en-US" altLang="en-US" sz="1400" b="1">
              <a:solidFill>
                <a:srgbClr val="000000"/>
              </a:solidFill>
              <a:latin typeface="Calibri" pitchFamily="34" charset="0"/>
            </a:endParaRPr>
          </a:p>
          <a:p>
            <a:pPr eaLnBrk="1" hangingPunct="1">
              <a:spcBef>
                <a:spcPct val="0"/>
              </a:spcBef>
              <a:buClrTx/>
              <a:buSzTx/>
              <a:buFontTx/>
              <a:buNone/>
            </a:pPr>
            <a:r>
              <a:rPr lang="en-US" altLang="en-US" sz="1400" b="1">
                <a:solidFill>
                  <a:srgbClr val="000000"/>
                </a:solidFill>
                <a:latin typeface="Calibri" pitchFamily="34" charset="0"/>
              </a:rPr>
              <a:t>                             College &amp; Career Readiness </a:t>
            </a:r>
          </a:p>
          <a:p>
            <a:pPr eaLnBrk="1" hangingPunct="1">
              <a:spcBef>
                <a:spcPct val="0"/>
              </a:spcBef>
              <a:buClrTx/>
              <a:buSzTx/>
              <a:buFontTx/>
              <a:buNone/>
            </a:pPr>
            <a:r>
              <a:rPr lang="en-US" altLang="en-US" sz="1400" b="1">
                <a:solidFill>
                  <a:srgbClr val="000000"/>
                </a:solidFill>
                <a:latin typeface="Calibri" pitchFamily="34" charset="0"/>
              </a:rPr>
              <a:t>                                  Standards 		</a:t>
            </a:r>
          </a:p>
          <a:p>
            <a:pPr eaLnBrk="1" hangingPunct="1">
              <a:spcBef>
                <a:spcPct val="0"/>
              </a:spcBef>
              <a:buClrTx/>
              <a:buSzTx/>
              <a:buFontTx/>
              <a:buNone/>
            </a:pPr>
            <a:r>
              <a:rPr lang="en-US" altLang="en-US" sz="1400" b="1">
                <a:solidFill>
                  <a:srgbClr val="000000"/>
                </a:solidFill>
                <a:latin typeface="Calibri" pitchFamily="34" charset="0"/>
              </a:rPr>
              <a:t>                              </a:t>
            </a:r>
          </a:p>
        </p:txBody>
      </p:sp>
      <p:sp>
        <p:nvSpPr>
          <p:cNvPr id="14" name="TextBox 13"/>
          <p:cNvSpPr txBox="1"/>
          <p:nvPr/>
        </p:nvSpPr>
        <p:spPr>
          <a:xfrm>
            <a:off x="923925" y="1681163"/>
            <a:ext cx="1295400" cy="368300"/>
          </a:xfrm>
          <a:prstGeom prst="rect">
            <a:avLst/>
          </a:prstGeom>
          <a:noFill/>
          <a:ln>
            <a:solidFill>
              <a:schemeClr val="tx1">
                <a:lumMod val="95000"/>
                <a:lumOff val="5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ctr" eaLnBrk="1" fontAlgn="auto" hangingPunct="1">
              <a:spcBef>
                <a:spcPts val="0"/>
              </a:spcBef>
              <a:spcAft>
                <a:spcPts val="0"/>
              </a:spcAft>
              <a:defRPr/>
            </a:pPr>
            <a:r>
              <a:rPr lang="en-US" b="1" i="1" dirty="0">
                <a:solidFill>
                  <a:prstClr val="black"/>
                </a:solidFill>
              </a:rPr>
              <a:t>Secondary</a:t>
            </a:r>
          </a:p>
        </p:txBody>
      </p:sp>
      <p:sp>
        <p:nvSpPr>
          <p:cNvPr id="15" name="TextBox 14"/>
          <p:cNvSpPr txBox="1"/>
          <p:nvPr/>
        </p:nvSpPr>
        <p:spPr>
          <a:xfrm>
            <a:off x="6324600" y="1681163"/>
            <a:ext cx="1905000" cy="368300"/>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a:spAutoFit/>
          </a:bodyPr>
          <a:lstStyle/>
          <a:p>
            <a:pPr algn="ctr" eaLnBrk="1" fontAlgn="auto" hangingPunct="1">
              <a:spcBef>
                <a:spcPts val="0"/>
              </a:spcBef>
              <a:spcAft>
                <a:spcPts val="0"/>
              </a:spcAft>
              <a:defRPr/>
            </a:pPr>
            <a:r>
              <a:rPr lang="en-US" b="1" i="1" dirty="0">
                <a:solidFill>
                  <a:prstClr val="black"/>
                </a:solidFill>
              </a:rPr>
              <a:t>Post-Secondary</a:t>
            </a:r>
          </a:p>
        </p:txBody>
      </p:sp>
      <p:sp>
        <p:nvSpPr>
          <p:cNvPr id="30733" name="TextBox 15"/>
          <p:cNvSpPr txBox="1">
            <a:spLocks noChangeArrowheads="1"/>
          </p:cNvSpPr>
          <p:nvPr/>
        </p:nvSpPr>
        <p:spPr bwMode="auto">
          <a:xfrm>
            <a:off x="1571625" y="1998663"/>
            <a:ext cx="3200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eaLnBrk="1" hangingPunct="1">
              <a:spcBef>
                <a:spcPct val="0"/>
              </a:spcBef>
              <a:buClrTx/>
              <a:buSzTx/>
              <a:buFontTx/>
              <a:buNone/>
            </a:pPr>
            <a:r>
              <a:rPr lang="en-US" altLang="en-US" sz="1600" b="1" i="1" u="sng">
                <a:solidFill>
                  <a:srgbClr val="632523"/>
                </a:solidFill>
                <a:latin typeface="Calibri" pitchFamily="34" charset="0"/>
              </a:rPr>
              <a:t>Graduate College/Career Ready</a:t>
            </a:r>
          </a:p>
        </p:txBody>
      </p:sp>
      <p:sp>
        <p:nvSpPr>
          <p:cNvPr id="30734" name="TextBox 16"/>
          <p:cNvSpPr txBox="1">
            <a:spLocks noChangeArrowheads="1"/>
          </p:cNvSpPr>
          <p:nvPr/>
        </p:nvSpPr>
        <p:spPr bwMode="auto">
          <a:xfrm>
            <a:off x="4724400" y="1993900"/>
            <a:ext cx="3429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eaLnBrk="1" hangingPunct="1">
              <a:spcBef>
                <a:spcPct val="0"/>
              </a:spcBef>
              <a:buClrTx/>
              <a:buSzTx/>
              <a:buFontTx/>
              <a:buNone/>
            </a:pPr>
            <a:r>
              <a:rPr lang="en-US" altLang="en-US" sz="1600" b="1" i="1" u="sng">
                <a:solidFill>
                  <a:srgbClr val="632523"/>
                </a:solidFill>
                <a:latin typeface="Calibri" pitchFamily="34" charset="0"/>
              </a:rPr>
              <a:t>Graduate Career Ready</a:t>
            </a:r>
          </a:p>
        </p:txBody>
      </p:sp>
      <p:pic>
        <p:nvPicPr>
          <p:cNvPr id="30735"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1363" y="65088"/>
            <a:ext cx="2592387"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rtlCol="0">
            <a:normAutofit/>
          </a:bodyPr>
          <a:lstStyle/>
          <a:p>
            <a:pPr fontAlgn="auto">
              <a:spcAft>
                <a:spcPts val="0"/>
              </a:spcAft>
              <a:defRPr/>
            </a:pPr>
            <a:r>
              <a:rPr lang="en-US"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The</a:t>
            </a:r>
            <a:r>
              <a:rPr lang="en-US" b="1" i="1" dirty="0" smtClean="0">
                <a:effectLst>
                  <a:outerShdw blurRad="38100" dist="38100" dir="2700000" algn="tl">
                    <a:srgbClr val="000000">
                      <a:alpha val="43137"/>
                    </a:srgbClr>
                  </a:outerShdw>
                </a:effectLst>
                <a:latin typeface="Bookman Old Style" pitchFamily="18" charset="0"/>
              </a:rPr>
              <a:t> </a:t>
            </a:r>
            <a:r>
              <a:rPr lang="en-US" b="1" i="1" dirty="0" smtClean="0">
                <a:solidFill>
                  <a:schemeClr val="accent2">
                    <a:lumMod val="50000"/>
                  </a:schemeClr>
                </a:solidFill>
                <a:effectLst>
                  <a:outerShdw blurRad="38100" dist="38100" dir="2700000" algn="tl">
                    <a:srgbClr val="000000">
                      <a:alpha val="43137"/>
                    </a:srgbClr>
                  </a:outerShdw>
                </a:effectLst>
                <a:latin typeface="Bookman Old Style" pitchFamily="18" charset="0"/>
              </a:rPr>
              <a:t>Statewide Network </a:t>
            </a:r>
            <a:endParaRPr lang="en-US" b="1" i="1" dirty="0">
              <a:solidFill>
                <a:schemeClr val="accent2">
                  <a:lumMod val="50000"/>
                </a:schemeClr>
              </a:solidFill>
              <a:effectLst>
                <a:outerShdw blurRad="38100" dist="38100" dir="2700000" algn="tl">
                  <a:srgbClr val="000000">
                    <a:alpha val="43137"/>
                  </a:srgbClr>
                </a:outerShdw>
              </a:effectLst>
              <a:latin typeface="Bookman Old Style" pitchFamily="18" charset="0"/>
            </a:endParaRPr>
          </a:p>
        </p:txBody>
      </p:sp>
      <p:sp>
        <p:nvSpPr>
          <p:cNvPr id="3" name="Content Placeholder 2"/>
          <p:cNvSpPr>
            <a:spLocks noGrp="1"/>
          </p:cNvSpPr>
          <p:nvPr>
            <p:ph sz="half" idx="1"/>
          </p:nvPr>
        </p:nvSpPr>
        <p:spPr>
          <a:xfrm>
            <a:off x="152400" y="1219200"/>
            <a:ext cx="3124200" cy="5486400"/>
          </a:xfrm>
          <a:ln w="38100">
            <a:solidFill>
              <a:schemeClr val="accent2">
                <a:lumMod val="50000"/>
              </a:schemeClr>
            </a:solidFill>
          </a:ln>
        </p:spPr>
        <p:txBody>
          <a:bodyPr rtlCol="0">
            <a:normAutofit fontScale="47500" lnSpcReduction="20000"/>
          </a:bodyPr>
          <a:lstStyle/>
          <a:p>
            <a:pPr marL="0" indent="0" fontAlgn="auto">
              <a:spcAft>
                <a:spcPts val="0"/>
              </a:spcAft>
              <a:buFont typeface="Arial" pitchFamily="34" charset="0"/>
              <a:buNone/>
              <a:defRPr/>
            </a:pPr>
            <a:r>
              <a:rPr lang="en-US" sz="2900" b="1" u="sng" dirty="0" smtClean="0">
                <a:latin typeface="Cambria" pitchFamily="18" charset="0"/>
              </a:rPr>
              <a:t>Mathematic</a:t>
            </a:r>
            <a:r>
              <a:rPr lang="en-US" sz="3100" b="1" u="sng" dirty="0" smtClean="0">
                <a:latin typeface="Cambria" pitchFamily="18" charset="0"/>
              </a:rPr>
              <a:t>s</a:t>
            </a:r>
          </a:p>
          <a:p>
            <a:pPr fontAlgn="auto">
              <a:spcBef>
                <a:spcPts val="0"/>
              </a:spcBef>
              <a:spcAft>
                <a:spcPts val="0"/>
              </a:spcAft>
              <a:buFont typeface="Arial" pitchFamily="34" charset="0"/>
              <a:buChar char="•"/>
              <a:defRPr/>
            </a:pPr>
            <a:r>
              <a:rPr lang="en-US" sz="2900" u="sng" dirty="0" smtClean="0">
                <a:latin typeface="Cambria" pitchFamily="18" charset="0"/>
              </a:rPr>
              <a:t>ESC 2</a:t>
            </a:r>
            <a:r>
              <a:rPr lang="en-US" sz="2900" dirty="0" smtClean="0">
                <a:latin typeface="Cambria" pitchFamily="18" charset="0"/>
              </a:rPr>
              <a:t>, Citizens for Educational Excellence, TAMU-Corpus Christi, Del Mar College, &amp; </a:t>
            </a:r>
            <a:r>
              <a:rPr lang="en-US" sz="2900" dirty="0" err="1" smtClean="0">
                <a:latin typeface="Cambria" pitchFamily="18" charset="0"/>
              </a:rPr>
              <a:t>Calallen</a:t>
            </a:r>
            <a:r>
              <a:rPr lang="en-US" sz="2900" dirty="0" smtClean="0">
                <a:latin typeface="Cambria" pitchFamily="18" charset="0"/>
              </a:rPr>
              <a:t> ISD.</a:t>
            </a:r>
          </a:p>
          <a:p>
            <a:pPr fontAlgn="auto">
              <a:spcBef>
                <a:spcPts val="0"/>
              </a:spcBef>
              <a:spcAft>
                <a:spcPts val="0"/>
              </a:spcAft>
              <a:buFont typeface="Arial" pitchFamily="34" charset="0"/>
              <a:buChar char="•"/>
              <a:defRPr/>
            </a:pPr>
            <a:r>
              <a:rPr lang="en-US" sz="2900" u="sng" dirty="0" smtClean="0">
                <a:latin typeface="Cambria" pitchFamily="18" charset="0"/>
              </a:rPr>
              <a:t>ESC 9</a:t>
            </a:r>
            <a:r>
              <a:rPr lang="en-US" sz="2900" dirty="0" smtClean="0">
                <a:latin typeface="Cambria" pitchFamily="18" charset="0"/>
              </a:rPr>
              <a:t>, Midwestern State University, Vernon College, Burkburnett ISD, Wichita Falls ISD, Iowa Park CISD, and Vernon ISD.</a:t>
            </a:r>
          </a:p>
          <a:p>
            <a:pPr fontAlgn="auto">
              <a:spcBef>
                <a:spcPts val="0"/>
              </a:spcBef>
              <a:spcAft>
                <a:spcPts val="0"/>
              </a:spcAft>
              <a:buFont typeface="Arial" pitchFamily="34" charset="0"/>
              <a:buChar char="•"/>
              <a:defRPr/>
            </a:pPr>
            <a:r>
              <a:rPr lang="en-US" sz="2900" u="sng" dirty="0" smtClean="0">
                <a:latin typeface="Cambria" pitchFamily="18" charset="0"/>
              </a:rPr>
              <a:t>ESC 10</a:t>
            </a:r>
            <a:r>
              <a:rPr lang="en-US" sz="2900" dirty="0" smtClean="0">
                <a:latin typeface="Cambria" pitchFamily="18" charset="0"/>
              </a:rPr>
              <a:t>, Dallas CCCD, Brookhaven College, &amp; Dallas ISD.</a:t>
            </a:r>
          </a:p>
          <a:p>
            <a:pPr fontAlgn="auto">
              <a:spcBef>
                <a:spcPts val="0"/>
              </a:spcBef>
              <a:spcAft>
                <a:spcPts val="0"/>
              </a:spcAft>
              <a:buFont typeface="Arial" pitchFamily="34" charset="0"/>
              <a:buChar char="•"/>
              <a:defRPr/>
            </a:pPr>
            <a:r>
              <a:rPr lang="en-US" sz="2900" u="sng" dirty="0">
                <a:latin typeface="Cambria" pitchFamily="18" charset="0"/>
              </a:rPr>
              <a:t>ESC 14</a:t>
            </a:r>
            <a:r>
              <a:rPr lang="en-US" sz="2900" dirty="0">
                <a:latin typeface="Cambria" pitchFamily="18" charset="0"/>
              </a:rPr>
              <a:t>, </a:t>
            </a:r>
            <a:r>
              <a:rPr lang="en-US" sz="2900" dirty="0" smtClean="0">
                <a:latin typeface="Cambria" pitchFamily="18" charset="0"/>
              </a:rPr>
              <a:t>Abilene Regional P-16 Council, Cisco </a:t>
            </a:r>
            <a:r>
              <a:rPr lang="en-US" sz="2900" dirty="0">
                <a:latin typeface="Cambria" pitchFamily="18" charset="0"/>
              </a:rPr>
              <a:t>College, Ranger College, Western Texas College, Abilene Christian University, </a:t>
            </a:r>
            <a:r>
              <a:rPr lang="en-US" sz="2900" dirty="0" err="1" smtClean="0">
                <a:latin typeface="Cambria" pitchFamily="18" charset="0"/>
              </a:rPr>
              <a:t>McMurry</a:t>
            </a:r>
            <a:r>
              <a:rPr lang="en-US" sz="2900" dirty="0" smtClean="0">
                <a:latin typeface="Cambria" pitchFamily="18" charset="0"/>
              </a:rPr>
              <a:t> </a:t>
            </a:r>
            <a:r>
              <a:rPr lang="en-US" sz="2900" dirty="0">
                <a:latin typeface="Cambria" pitchFamily="18" charset="0"/>
              </a:rPr>
              <a:t>University, </a:t>
            </a:r>
            <a:r>
              <a:rPr lang="en-US" sz="2900" dirty="0" smtClean="0">
                <a:latin typeface="Cambria" pitchFamily="18" charset="0"/>
              </a:rPr>
              <a:t>Roscoe Collegiate ECHS, Albany </a:t>
            </a:r>
            <a:r>
              <a:rPr lang="en-US" sz="2900" dirty="0">
                <a:latin typeface="Cambria" pitchFamily="18" charset="0"/>
              </a:rPr>
              <a:t>ISD, Anson ISD, </a:t>
            </a:r>
            <a:r>
              <a:rPr lang="en-US" sz="2900" dirty="0" smtClean="0">
                <a:latin typeface="Cambria" pitchFamily="18" charset="0"/>
              </a:rPr>
              <a:t>Clyde-Green Springs ISD, Cooper ISD, Merkel </a:t>
            </a:r>
            <a:r>
              <a:rPr lang="en-US" sz="2900" dirty="0">
                <a:latin typeface="Cambria" pitchFamily="18" charset="0"/>
              </a:rPr>
              <a:t>ISD, Wylie ISD, </a:t>
            </a:r>
            <a:r>
              <a:rPr lang="en-US" sz="2900" dirty="0" smtClean="0">
                <a:latin typeface="Cambria" pitchFamily="18" charset="0"/>
              </a:rPr>
              <a:t>&amp; </a:t>
            </a:r>
            <a:r>
              <a:rPr lang="en-US" sz="2900" dirty="0">
                <a:latin typeface="Cambria" pitchFamily="18" charset="0"/>
              </a:rPr>
              <a:t>Roscoe </a:t>
            </a:r>
            <a:r>
              <a:rPr lang="en-US" sz="2900" dirty="0" smtClean="0">
                <a:latin typeface="Cambria" pitchFamily="18" charset="0"/>
              </a:rPr>
              <a:t>ISD.</a:t>
            </a:r>
          </a:p>
          <a:p>
            <a:pPr fontAlgn="auto">
              <a:spcBef>
                <a:spcPts val="0"/>
              </a:spcBef>
              <a:spcAft>
                <a:spcPts val="0"/>
              </a:spcAft>
              <a:buFont typeface="Arial" pitchFamily="34" charset="0"/>
              <a:buChar char="•"/>
              <a:defRPr/>
            </a:pPr>
            <a:r>
              <a:rPr lang="en-US" sz="2900" u="sng" dirty="0" smtClean="0">
                <a:latin typeface="Cambria" pitchFamily="18" charset="0"/>
              </a:rPr>
              <a:t>ESC 16</a:t>
            </a:r>
            <a:r>
              <a:rPr lang="en-US" sz="2900" dirty="0" smtClean="0">
                <a:latin typeface="Cambria" pitchFamily="18" charset="0"/>
              </a:rPr>
              <a:t>, Panhandle P-16 Council, West Texas A&amp;M University, Amarillo College, Clarendon College, Frank Phillips College, Amarillo ISD, Borger ISD, &amp; Canyon ISD.</a:t>
            </a:r>
          </a:p>
          <a:p>
            <a:pPr fontAlgn="auto">
              <a:spcBef>
                <a:spcPts val="0"/>
              </a:spcBef>
              <a:spcAft>
                <a:spcPts val="0"/>
              </a:spcAft>
              <a:buFont typeface="Arial" pitchFamily="34" charset="0"/>
              <a:buChar char="•"/>
              <a:defRPr/>
            </a:pPr>
            <a:r>
              <a:rPr lang="en-US" sz="2900" u="sng" dirty="0" smtClean="0">
                <a:latin typeface="Cambria" pitchFamily="18" charset="0"/>
              </a:rPr>
              <a:t>Region 20</a:t>
            </a:r>
            <a:r>
              <a:rPr lang="en-US" sz="2900" dirty="0" smtClean="0">
                <a:latin typeface="Cambria" pitchFamily="18" charset="0"/>
              </a:rPr>
              <a:t>, P16 Plus Council of Greater Bexar County, UT-San Antonio, San Antonio College, Palo Alto College, &amp; </a:t>
            </a:r>
            <a:r>
              <a:rPr lang="en-US" sz="2900" dirty="0" err="1" smtClean="0">
                <a:latin typeface="Cambria" pitchFamily="18" charset="0"/>
              </a:rPr>
              <a:t>Harlandale</a:t>
            </a:r>
            <a:r>
              <a:rPr lang="en-US" sz="2900" dirty="0" smtClean="0">
                <a:latin typeface="Cambria" pitchFamily="18" charset="0"/>
              </a:rPr>
              <a:t> ISD.</a:t>
            </a:r>
            <a:endParaRPr lang="en-US" sz="2900" dirty="0">
              <a:latin typeface="Cambria" pitchFamily="18" charset="0"/>
            </a:endParaRPr>
          </a:p>
        </p:txBody>
      </p:sp>
      <p:sp>
        <p:nvSpPr>
          <p:cNvPr id="8" name="Content Placeholder 2"/>
          <p:cNvSpPr>
            <a:spLocks noGrp="1"/>
          </p:cNvSpPr>
          <p:nvPr>
            <p:ph sz="half" idx="1"/>
          </p:nvPr>
        </p:nvSpPr>
        <p:spPr>
          <a:xfrm>
            <a:off x="6096000" y="1219200"/>
            <a:ext cx="2865438" cy="5486400"/>
          </a:xfrm>
          <a:ln w="38100">
            <a:solidFill>
              <a:schemeClr val="bg1">
                <a:lumMod val="50000"/>
              </a:schemeClr>
            </a:solidFill>
          </a:ln>
        </p:spPr>
        <p:txBody>
          <a:bodyPr rtlCol="0">
            <a:normAutofit fontScale="92500" lnSpcReduction="10000"/>
          </a:bodyPr>
          <a:lstStyle/>
          <a:p>
            <a:pPr marL="0" indent="0" fontAlgn="auto">
              <a:spcBef>
                <a:spcPts val="0"/>
              </a:spcBef>
              <a:spcAft>
                <a:spcPts val="0"/>
              </a:spcAft>
              <a:buFont typeface="Arial" pitchFamily="34" charset="0"/>
              <a:buNone/>
              <a:defRPr/>
            </a:pPr>
            <a:r>
              <a:rPr lang="en-US" sz="1600" b="1" u="sng" dirty="0" smtClean="0">
                <a:latin typeface="Cambria" pitchFamily="18" charset="0"/>
              </a:rPr>
              <a:t>English Language Arts</a:t>
            </a:r>
          </a:p>
          <a:p>
            <a:pPr fontAlgn="auto">
              <a:spcBef>
                <a:spcPts val="0"/>
              </a:spcBef>
              <a:spcAft>
                <a:spcPts val="0"/>
              </a:spcAft>
              <a:buFont typeface="Arial" pitchFamily="34" charset="0"/>
              <a:buChar char="•"/>
              <a:defRPr/>
            </a:pPr>
            <a:r>
              <a:rPr lang="en-US" sz="1500" u="sng" dirty="0" smtClean="0">
                <a:latin typeface="Cambria" pitchFamily="18" charset="0"/>
              </a:rPr>
              <a:t>ESC 6</a:t>
            </a:r>
            <a:r>
              <a:rPr lang="en-US" sz="1500" dirty="0" smtClean="0">
                <a:latin typeface="Cambria" pitchFamily="18" charset="0"/>
              </a:rPr>
              <a:t>, Sam Houston State University, Lone Star College System, Buffalo ISD, Magnolia ISD &amp; Huntsville ISD.</a:t>
            </a:r>
          </a:p>
          <a:p>
            <a:pPr fontAlgn="auto">
              <a:spcBef>
                <a:spcPts val="0"/>
              </a:spcBef>
              <a:spcAft>
                <a:spcPts val="0"/>
              </a:spcAft>
              <a:buFont typeface="Arial" pitchFamily="34" charset="0"/>
              <a:buChar char="•"/>
              <a:defRPr/>
            </a:pPr>
            <a:r>
              <a:rPr lang="en-US" sz="1500" u="sng" dirty="0">
                <a:latin typeface="Cambria" pitchFamily="18" charset="0"/>
              </a:rPr>
              <a:t>ESC 9</a:t>
            </a:r>
            <a:r>
              <a:rPr lang="en-US" sz="1500" dirty="0">
                <a:latin typeface="Cambria" pitchFamily="18" charset="0"/>
              </a:rPr>
              <a:t>, Midwestern State University, Vernon College, Burkburnett ISD, </a:t>
            </a:r>
            <a:r>
              <a:rPr lang="en-US" sz="1500" dirty="0" smtClean="0">
                <a:latin typeface="Cambria" pitchFamily="18" charset="0"/>
              </a:rPr>
              <a:t>Vernon ISD, Iowa Park CISD, &amp; </a:t>
            </a:r>
            <a:r>
              <a:rPr lang="en-US" sz="1500" dirty="0">
                <a:latin typeface="Cambria" pitchFamily="18" charset="0"/>
              </a:rPr>
              <a:t>Wichita Falls </a:t>
            </a:r>
            <a:r>
              <a:rPr lang="en-US" sz="1500" dirty="0" smtClean="0">
                <a:latin typeface="Cambria" pitchFamily="18" charset="0"/>
              </a:rPr>
              <a:t>ISD.</a:t>
            </a:r>
          </a:p>
          <a:p>
            <a:pPr fontAlgn="auto">
              <a:spcBef>
                <a:spcPts val="0"/>
              </a:spcBef>
              <a:spcAft>
                <a:spcPts val="0"/>
              </a:spcAft>
              <a:buFont typeface="Arial" pitchFamily="34" charset="0"/>
              <a:buChar char="•"/>
              <a:defRPr/>
            </a:pPr>
            <a:r>
              <a:rPr lang="en-US" sz="1500" u="sng" dirty="0" smtClean="0">
                <a:latin typeface="Cambria" pitchFamily="18" charset="0"/>
              </a:rPr>
              <a:t>ESC 11</a:t>
            </a:r>
            <a:r>
              <a:rPr lang="en-US" sz="1500" dirty="0" smtClean="0">
                <a:latin typeface="Cambria" pitchFamily="18" charset="0"/>
              </a:rPr>
              <a:t>, Hill College, &amp; Burleson ISD.</a:t>
            </a:r>
          </a:p>
          <a:p>
            <a:pPr fontAlgn="auto">
              <a:spcBef>
                <a:spcPts val="0"/>
              </a:spcBef>
              <a:spcAft>
                <a:spcPts val="0"/>
              </a:spcAft>
              <a:buFont typeface="Arial" pitchFamily="34" charset="0"/>
              <a:buChar char="•"/>
              <a:defRPr/>
            </a:pPr>
            <a:r>
              <a:rPr lang="en-US" sz="1500" u="sng" dirty="0" smtClean="0">
                <a:latin typeface="Cambria" pitchFamily="18" charset="0"/>
              </a:rPr>
              <a:t>ESC 12, </a:t>
            </a:r>
            <a:r>
              <a:rPr lang="en-US" sz="1500" dirty="0" smtClean="0">
                <a:latin typeface="Cambria" pitchFamily="18" charset="0"/>
              </a:rPr>
              <a:t>McLennan Community College, Texas State Technical College, Waco ISD, La Vega ISD, Midway ISD, Robinson ISD, </a:t>
            </a:r>
            <a:r>
              <a:rPr lang="en-US" sz="1500" dirty="0" err="1" smtClean="0">
                <a:latin typeface="Cambria" pitchFamily="18" charset="0"/>
              </a:rPr>
              <a:t>Reicher</a:t>
            </a:r>
            <a:r>
              <a:rPr lang="en-US" sz="1500" dirty="0" smtClean="0">
                <a:latin typeface="Cambria" pitchFamily="18" charset="0"/>
              </a:rPr>
              <a:t> Catholic School, &amp; Baylor University.</a:t>
            </a:r>
            <a:endParaRPr lang="en-US" sz="1500" dirty="0">
              <a:latin typeface="Cambria" pitchFamily="18" charset="0"/>
            </a:endParaRPr>
          </a:p>
          <a:p>
            <a:pPr fontAlgn="auto">
              <a:spcBef>
                <a:spcPts val="0"/>
              </a:spcBef>
              <a:spcAft>
                <a:spcPts val="0"/>
              </a:spcAft>
              <a:buFont typeface="Arial" pitchFamily="34" charset="0"/>
              <a:buChar char="•"/>
              <a:defRPr/>
            </a:pPr>
            <a:r>
              <a:rPr lang="en-US" sz="1500" u="sng" dirty="0" smtClean="0">
                <a:latin typeface="Cambria" pitchFamily="18" charset="0"/>
              </a:rPr>
              <a:t>ESC 13</a:t>
            </a:r>
            <a:r>
              <a:rPr lang="en-US" sz="1500" dirty="0" smtClean="0">
                <a:latin typeface="Cambria" pitchFamily="18" charset="0"/>
              </a:rPr>
              <a:t>, Austin Community College, Austin ISD, &amp; St. Edwards University.</a:t>
            </a:r>
          </a:p>
          <a:p>
            <a:pPr fontAlgn="auto">
              <a:spcBef>
                <a:spcPts val="0"/>
              </a:spcBef>
              <a:spcAft>
                <a:spcPts val="0"/>
              </a:spcAft>
              <a:buFont typeface="Arial" pitchFamily="34" charset="0"/>
              <a:buChar char="•"/>
              <a:defRPr/>
            </a:pPr>
            <a:r>
              <a:rPr lang="en-US" sz="1500" u="sng" dirty="0" smtClean="0">
                <a:latin typeface="Cambria" pitchFamily="18" charset="0"/>
              </a:rPr>
              <a:t>ESC 15</a:t>
            </a:r>
            <a:r>
              <a:rPr lang="en-US" sz="1500" dirty="0" smtClean="0">
                <a:latin typeface="Cambria" pitchFamily="18" charset="0"/>
              </a:rPr>
              <a:t>, San Angelo P-16+ Partnership, Howard College,  Angelo State University, Eden CISD, Wall ISD &amp; San Angelo ISD.</a:t>
            </a:r>
          </a:p>
        </p:txBody>
      </p:sp>
      <p:sp>
        <p:nvSpPr>
          <p:cNvPr id="9" name="Content Placeholder 2"/>
          <p:cNvSpPr>
            <a:spLocks noGrp="1"/>
          </p:cNvSpPr>
          <p:nvPr>
            <p:ph sz="half" idx="1"/>
          </p:nvPr>
        </p:nvSpPr>
        <p:spPr>
          <a:xfrm>
            <a:off x="3368675" y="1752600"/>
            <a:ext cx="2559050" cy="2590800"/>
          </a:xfrm>
          <a:ln w="38100">
            <a:solidFill>
              <a:schemeClr val="tx1">
                <a:lumMod val="85000"/>
                <a:lumOff val="15000"/>
              </a:schemeClr>
            </a:solidFill>
          </a:ln>
        </p:spPr>
        <p:txBody>
          <a:bodyPr rtlCol="0">
            <a:normAutofit/>
          </a:bodyPr>
          <a:lstStyle/>
          <a:p>
            <a:pPr marL="0" indent="0" fontAlgn="auto">
              <a:spcBef>
                <a:spcPts val="0"/>
              </a:spcBef>
              <a:spcAft>
                <a:spcPts val="0"/>
              </a:spcAft>
              <a:buFont typeface="Arial" pitchFamily="34" charset="0"/>
              <a:buNone/>
              <a:defRPr/>
            </a:pPr>
            <a:r>
              <a:rPr lang="en-US" sz="1600" b="1" u="sng" dirty="0" smtClean="0">
                <a:latin typeface="Cambria" pitchFamily="18" charset="0"/>
              </a:rPr>
              <a:t>Science</a:t>
            </a:r>
          </a:p>
          <a:p>
            <a:pPr fontAlgn="auto">
              <a:spcAft>
                <a:spcPts val="0"/>
              </a:spcAft>
              <a:buFont typeface="Arial" pitchFamily="34" charset="0"/>
              <a:buChar char="•"/>
              <a:defRPr/>
            </a:pPr>
            <a:r>
              <a:rPr lang="en-US" sz="1400" u="sng" dirty="0" smtClean="0">
                <a:latin typeface="Cambria" pitchFamily="18" charset="0"/>
              </a:rPr>
              <a:t>ESC </a:t>
            </a:r>
            <a:r>
              <a:rPr lang="en-US" sz="1400" u="sng" dirty="0">
                <a:latin typeface="Cambria" pitchFamily="18" charset="0"/>
              </a:rPr>
              <a:t>1</a:t>
            </a:r>
            <a:r>
              <a:rPr lang="en-US" sz="1400" dirty="0">
                <a:latin typeface="Cambria" pitchFamily="18" charset="0"/>
              </a:rPr>
              <a:t>, Upper Rio Grande Valley P-16, UT-Pan Am, South Texas  College, &amp; Pharr San Juan Alamo </a:t>
            </a:r>
            <a:r>
              <a:rPr lang="en-US" sz="1400" dirty="0" smtClean="0">
                <a:latin typeface="Cambria" pitchFamily="18" charset="0"/>
              </a:rPr>
              <a:t>ISD.</a:t>
            </a:r>
            <a:endParaRPr lang="en-US" sz="1400" dirty="0">
              <a:latin typeface="Cambria" pitchFamily="18" charset="0"/>
            </a:endParaRPr>
          </a:p>
          <a:p>
            <a:pPr fontAlgn="auto">
              <a:spcAft>
                <a:spcPts val="0"/>
              </a:spcAft>
              <a:buFont typeface="Arial" pitchFamily="34" charset="0"/>
              <a:buChar char="•"/>
              <a:defRPr/>
            </a:pPr>
            <a:r>
              <a:rPr lang="en-US" sz="1400" u="sng" dirty="0">
                <a:latin typeface="Cambria" pitchFamily="18" charset="0"/>
              </a:rPr>
              <a:t>ESC 10</a:t>
            </a:r>
            <a:r>
              <a:rPr lang="en-US" sz="1400" dirty="0">
                <a:latin typeface="Cambria" pitchFamily="18" charset="0"/>
              </a:rPr>
              <a:t>, UNT, Dallas CCCD, Brookhaven College, &amp; Dallas </a:t>
            </a:r>
            <a:r>
              <a:rPr lang="en-US" sz="1400" dirty="0" smtClean="0">
                <a:latin typeface="Cambria" pitchFamily="18" charset="0"/>
              </a:rPr>
              <a:t>ISD</a:t>
            </a:r>
            <a:r>
              <a:rPr lang="en-US" sz="1400" u="sng" dirty="0" smtClean="0">
                <a:latin typeface="Cambria" pitchFamily="18" charset="0"/>
              </a:rPr>
              <a:t>.</a:t>
            </a:r>
            <a:endParaRPr lang="en-US" sz="1400" u="sng" dirty="0">
              <a:latin typeface="Cambria" pitchFamily="18" charset="0"/>
            </a:endParaRPr>
          </a:p>
          <a:p>
            <a:pPr fontAlgn="auto">
              <a:spcAft>
                <a:spcPts val="0"/>
              </a:spcAft>
              <a:buFont typeface="Arial" pitchFamily="34" charset="0"/>
              <a:buChar char="•"/>
              <a:defRPr/>
            </a:pPr>
            <a:r>
              <a:rPr lang="en-US" sz="1400" u="sng" dirty="0">
                <a:latin typeface="Cambria" pitchFamily="18" charset="0"/>
              </a:rPr>
              <a:t>ESC 11</a:t>
            </a:r>
            <a:r>
              <a:rPr lang="en-US" sz="1400" dirty="0">
                <a:latin typeface="Cambria" pitchFamily="18" charset="0"/>
              </a:rPr>
              <a:t>, UNT, </a:t>
            </a:r>
            <a:r>
              <a:rPr lang="en-US" sz="1400" dirty="0" smtClean="0">
                <a:latin typeface="Cambria" pitchFamily="18" charset="0"/>
              </a:rPr>
              <a:t>TCCD, </a:t>
            </a:r>
            <a:r>
              <a:rPr lang="en-US" sz="1400" dirty="0">
                <a:latin typeface="Cambria" pitchFamily="18" charset="0"/>
              </a:rPr>
              <a:t>&amp; Fort Worth </a:t>
            </a:r>
            <a:r>
              <a:rPr lang="en-US" sz="1400" dirty="0" smtClean="0">
                <a:latin typeface="Cambria" pitchFamily="18" charset="0"/>
              </a:rPr>
              <a:t>ISD.</a:t>
            </a:r>
          </a:p>
        </p:txBody>
      </p:sp>
      <p:sp>
        <p:nvSpPr>
          <p:cNvPr id="10" name="Content Placeholder 2"/>
          <p:cNvSpPr>
            <a:spLocks noGrp="1"/>
          </p:cNvSpPr>
          <p:nvPr>
            <p:ph sz="half" idx="1"/>
          </p:nvPr>
        </p:nvSpPr>
        <p:spPr>
          <a:xfrm>
            <a:off x="3368675" y="4648200"/>
            <a:ext cx="2559050" cy="1371600"/>
          </a:xfrm>
          <a:ln w="38100">
            <a:solidFill>
              <a:srgbClr val="78823A"/>
            </a:solidFill>
          </a:ln>
        </p:spPr>
        <p:txBody>
          <a:bodyPr rtlCol="0">
            <a:normAutofit/>
          </a:bodyPr>
          <a:lstStyle/>
          <a:p>
            <a:pPr marL="0" indent="0" fontAlgn="auto">
              <a:spcBef>
                <a:spcPts val="0"/>
              </a:spcBef>
              <a:spcAft>
                <a:spcPts val="0"/>
              </a:spcAft>
              <a:buFont typeface="Arial" pitchFamily="34" charset="0"/>
              <a:buNone/>
              <a:defRPr/>
            </a:pPr>
            <a:r>
              <a:rPr lang="en-US" sz="1600" b="1" u="sng" dirty="0" smtClean="0">
                <a:latin typeface="Cambria" pitchFamily="18" charset="0"/>
              </a:rPr>
              <a:t>Awareness</a:t>
            </a:r>
          </a:p>
          <a:p>
            <a:pPr fontAlgn="auto">
              <a:spcAft>
                <a:spcPts val="0"/>
              </a:spcAft>
              <a:buFont typeface="Arial" pitchFamily="34" charset="0"/>
              <a:buChar char="•"/>
              <a:defRPr/>
            </a:pPr>
            <a:r>
              <a:rPr lang="en-US" sz="1400" u="sng" dirty="0" smtClean="0">
                <a:latin typeface="Cambria" pitchFamily="18" charset="0"/>
              </a:rPr>
              <a:t>ESC </a:t>
            </a:r>
            <a:r>
              <a:rPr lang="en-US" sz="1400" u="sng" dirty="0">
                <a:latin typeface="Cambria" pitchFamily="18" charset="0"/>
              </a:rPr>
              <a:t>7</a:t>
            </a:r>
            <a:r>
              <a:rPr lang="en-US" sz="1400" dirty="0">
                <a:latin typeface="Cambria" pitchFamily="18" charset="0"/>
              </a:rPr>
              <a:t>, Stephen F. Austin University, Kilgore College, &amp; Kilgore </a:t>
            </a:r>
            <a:r>
              <a:rPr lang="en-US" sz="1400" dirty="0" smtClean="0">
                <a:latin typeface="Cambria" pitchFamily="18" charset="0"/>
              </a:rPr>
              <a:t>ISD.</a:t>
            </a:r>
            <a:endParaRPr lang="en-US" sz="1400" dirty="0">
              <a:latin typeface="Cambria" pitchFamily="18" charset="0"/>
            </a:endParaRPr>
          </a:p>
          <a:p>
            <a:pPr fontAlgn="auto">
              <a:spcAft>
                <a:spcPts val="0"/>
              </a:spcAft>
              <a:buFont typeface="Arial" pitchFamily="34" charset="0"/>
              <a:buChar char="•"/>
              <a:defRPr/>
            </a:pPr>
            <a:endParaRPr lang="en-US" sz="1400" dirty="0" smtClean="0">
              <a:latin typeface="Cambria" pitchFamily="18" charset="0"/>
            </a:endParaRPr>
          </a:p>
          <a:p>
            <a:pPr fontAlgn="auto">
              <a:spcAft>
                <a:spcPts val="0"/>
              </a:spcAft>
              <a:buFont typeface="Arial" pitchFamily="34" charset="0"/>
              <a:buChar char="•"/>
              <a:defRPr/>
            </a:pPr>
            <a:endParaRPr lang="en-US" sz="1400" dirty="0" smtClean="0">
              <a:latin typeface="Cambria" pitchFamily="18"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rcRect b="18903"/>
          <a:stretch>
            <a:fillRect/>
          </a:stretch>
        </p:blipFill>
        <p:spPr bwMode="auto">
          <a:xfrm>
            <a:off x="3467100" y="574675"/>
            <a:ext cx="22098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2" name="Group 11"/>
          <p:cNvGrpSpPr>
            <a:grpSpLocks/>
          </p:cNvGrpSpPr>
          <p:nvPr/>
        </p:nvGrpSpPr>
        <p:grpSpPr bwMode="auto">
          <a:xfrm>
            <a:off x="0" y="6629400"/>
            <a:ext cx="9144000" cy="280988"/>
            <a:chOff x="0" y="6629400"/>
            <a:chExt cx="9144000" cy="280951"/>
          </a:xfrm>
        </p:grpSpPr>
        <p:grpSp>
          <p:nvGrpSpPr>
            <p:cNvPr id="31753" name="Group 12"/>
            <p:cNvGrpSpPr>
              <a:grpSpLocks/>
            </p:cNvGrpSpPr>
            <p:nvPr/>
          </p:nvGrpSpPr>
          <p:grpSpPr bwMode="auto">
            <a:xfrm>
              <a:off x="0" y="6629400"/>
              <a:ext cx="9144000" cy="228602"/>
              <a:chOff x="0" y="6629400"/>
              <a:chExt cx="9144000" cy="228602"/>
            </a:xfrm>
          </p:grpSpPr>
          <p:sp>
            <p:nvSpPr>
              <p:cNvPr id="15" name="Rectangle 14"/>
              <p:cNvSpPr/>
              <p:nvPr/>
            </p:nvSpPr>
            <p:spPr>
              <a:xfrm>
                <a:off x="0" y="6705590"/>
                <a:ext cx="9144000" cy="152380"/>
              </a:xfrm>
              <a:prstGeom prst="rect">
                <a:avLst/>
              </a:prstGeom>
              <a:solidFill>
                <a:srgbClr val="500000"/>
              </a:solidFill>
              <a:ln>
                <a:solidFill>
                  <a:srgbClr val="5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16" name="Straight Connector 15"/>
              <p:cNvCxnSpPr/>
              <p:nvPr/>
            </p:nvCxnSpPr>
            <p:spPr>
              <a:xfrm flipH="1">
                <a:off x="0" y="6629400"/>
                <a:ext cx="9144000" cy="0"/>
              </a:xfrm>
              <a:prstGeom prst="line">
                <a:avLst/>
              </a:prstGeom>
              <a:ln w="571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7" name="Rectangle 16"/>
              <p:cNvSpPr/>
              <p:nvPr/>
            </p:nvSpPr>
            <p:spPr>
              <a:xfrm rot="16200000" flipH="1">
                <a:off x="8382010" y="6095980"/>
                <a:ext cx="152380" cy="1371600"/>
              </a:xfrm>
              <a:prstGeom prst="rect">
                <a:avLst/>
              </a:prstGeom>
              <a:solidFill>
                <a:srgbClr val="798D37"/>
              </a:solidFill>
              <a:ln>
                <a:solidFill>
                  <a:srgbClr val="798D3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pic>
          <p:nvPicPr>
            <p:cNvPr id="31754" name="Picture 13"/>
            <p:cNvPicPr>
              <a:picLocks noChangeAspect="1"/>
            </p:cNvPicPr>
            <p:nvPr/>
          </p:nvPicPr>
          <p:blipFill>
            <a:blip r:embed="rId3" cstate="print">
              <a:extLst>
                <a:ext uri="{28A0092B-C50C-407E-A947-70E740481C1C}">
                  <a14:useLocalDpi xmlns:a14="http://schemas.microsoft.com/office/drawing/2010/main" val="0"/>
                </a:ext>
              </a:extLst>
            </a:blip>
            <a:srcRect b="22743"/>
            <a:stretch>
              <a:fillRect/>
            </a:stretch>
          </p:blipFill>
          <p:spPr bwMode="auto">
            <a:xfrm>
              <a:off x="8278142" y="6653248"/>
              <a:ext cx="680913" cy="25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828800" y="457200"/>
            <a:ext cx="7010400" cy="1295400"/>
          </a:xfrm>
        </p:spPr>
        <p:txBody>
          <a:bodyPr/>
          <a:lstStyle/>
          <a:p>
            <a:pPr eaLnBrk="1" hangingPunct="1"/>
            <a:r>
              <a:rPr lang="en-US" altLang="en-US" sz="3200" smtClean="0">
                <a:solidFill>
                  <a:srgbClr val="FFC000"/>
                </a:solidFill>
              </a:rPr>
              <a:t>    North Texas Regional P-16 Council</a:t>
            </a:r>
          </a:p>
        </p:txBody>
      </p:sp>
      <p:sp>
        <p:nvSpPr>
          <p:cNvPr id="5123" name="Content Placeholder 2"/>
          <p:cNvSpPr>
            <a:spLocks noGrp="1"/>
          </p:cNvSpPr>
          <p:nvPr>
            <p:ph idx="1"/>
          </p:nvPr>
        </p:nvSpPr>
        <p:spPr/>
        <p:txBody>
          <a:bodyPr/>
          <a:lstStyle/>
          <a:p>
            <a:pPr eaLnBrk="1" hangingPunct="1">
              <a:buFont typeface="Wingdings" pitchFamily="2" charset="2"/>
              <a:buNone/>
              <a:tabLst>
                <a:tab pos="228600" algn="l"/>
              </a:tabLst>
            </a:pPr>
            <a:endParaRPr lang="en-US" altLang="zh-CN" smtClean="0">
              <a:ea typeface="宋体" pitchFamily="2" charset="-122"/>
            </a:endParaRPr>
          </a:p>
          <a:p>
            <a:pPr eaLnBrk="1" hangingPunct="1">
              <a:buFont typeface="Wingdings" pitchFamily="2" charset="2"/>
              <a:buNone/>
              <a:tabLst>
                <a:tab pos="228600" algn="l"/>
              </a:tabLst>
            </a:pPr>
            <a:r>
              <a:rPr lang="en-US" altLang="zh-CN" smtClean="0">
                <a:ea typeface="宋体" pitchFamily="2" charset="-122"/>
              </a:rPr>
              <a:t>   </a:t>
            </a:r>
            <a:endParaRPr lang="en-US" altLang="zh-CN" sz="2400" smtClean="0">
              <a:ea typeface="宋体" pitchFamily="2" charset="-122"/>
            </a:endParaRPr>
          </a:p>
          <a:p>
            <a:pPr eaLnBrk="1" hangingPunct="1">
              <a:buFont typeface="Wingdings" pitchFamily="2" charset="2"/>
              <a:buNone/>
              <a:tabLst>
                <a:tab pos="228600" algn="l"/>
              </a:tabLst>
            </a:pPr>
            <a:r>
              <a:rPr lang="en-US" altLang="zh-CN" sz="2400" smtClean="0">
                <a:ea typeface="宋体" pitchFamily="2" charset="-122"/>
              </a:rPr>
              <a:t>P-16 Councils exist to break down “a profound disjunctive and continuing cultural, political and institution chasm between K-12 and higher education.”</a:t>
            </a:r>
          </a:p>
          <a:p>
            <a:pPr eaLnBrk="1" hangingPunct="1">
              <a:buFont typeface="Wingdings" pitchFamily="2" charset="2"/>
              <a:buNone/>
              <a:tabLst>
                <a:tab pos="228600" algn="l"/>
              </a:tabLst>
            </a:pPr>
            <a:r>
              <a:rPr lang="en-US" altLang="zh-CN" sz="2400" smtClean="0">
                <a:ea typeface="宋体" pitchFamily="2" charset="-122"/>
              </a:rPr>
              <a:t>                  </a:t>
            </a:r>
            <a:r>
              <a:rPr lang="en-US" altLang="zh-CN" sz="2000" smtClean="0">
                <a:ea typeface="宋体" pitchFamily="2" charset="-122"/>
              </a:rPr>
              <a:t>Maeroff, Callan, and Usdan, 2001</a:t>
            </a:r>
          </a:p>
          <a:p>
            <a:pPr eaLnBrk="1" hangingPunct="1">
              <a:buFont typeface="Wingdings" pitchFamily="2" charset="2"/>
              <a:buNone/>
              <a:tabLst>
                <a:tab pos="228600" algn="l"/>
              </a:tabLst>
            </a:pPr>
            <a:r>
              <a:rPr lang="en-US" altLang="zh-CN" sz="2000" smtClean="0">
                <a:ea typeface="宋体" pitchFamily="2" charset="-122"/>
              </a:rPr>
              <a:t>                          </a:t>
            </a:r>
            <a:r>
              <a:rPr lang="en-US" altLang="zh-CN" sz="2000" i="1" smtClean="0">
                <a:ea typeface="宋体" pitchFamily="2" charset="-122"/>
              </a:rPr>
              <a:t>The Learning Connection</a:t>
            </a:r>
          </a:p>
          <a:p>
            <a:pPr eaLnBrk="1" hangingPunct="1">
              <a:buFont typeface="Wingdings" pitchFamily="2" charset="2"/>
              <a:buNone/>
              <a:tabLst>
                <a:tab pos="228600" algn="l"/>
              </a:tabLst>
            </a:pPr>
            <a:endParaRPr lang="en-US" altLang="zh-CN" sz="2000" i="1" smtClean="0">
              <a:ea typeface="宋体" pitchFamily="2" charset="-122"/>
            </a:endParaRPr>
          </a:p>
          <a:p>
            <a:pPr eaLnBrk="1" hangingPunct="1">
              <a:buFont typeface="Wingdings" pitchFamily="2" charset="2"/>
              <a:buNone/>
              <a:tabLst>
                <a:tab pos="228600" algn="l"/>
              </a:tabLst>
            </a:pPr>
            <a:endParaRPr lang="en-US" altLang="en-US" smtClean="0"/>
          </a:p>
        </p:txBody>
      </p:sp>
      <p:pic>
        <p:nvPicPr>
          <p:cNvPr id="5124" name="Picture 7" descr="https://pbs.twimg.com/profile_images/3253860090/16360131275ca7dd32b12c3f85a742fb_big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125663" y="533400"/>
            <a:ext cx="7010400" cy="1295400"/>
          </a:xfrm>
        </p:spPr>
        <p:txBody>
          <a:bodyPr/>
          <a:lstStyle/>
          <a:p>
            <a:pPr eaLnBrk="1" hangingPunct="1"/>
            <a:r>
              <a:rPr lang="en-US" altLang="en-US" sz="3200" smtClean="0">
                <a:solidFill>
                  <a:srgbClr val="FFC000"/>
                </a:solidFill>
              </a:rPr>
              <a:t>North Texas Regional P-16 Council</a:t>
            </a:r>
          </a:p>
        </p:txBody>
      </p:sp>
      <p:sp>
        <p:nvSpPr>
          <p:cNvPr id="32771" name="Content Placeholder 2"/>
          <p:cNvSpPr>
            <a:spLocks noGrp="1"/>
          </p:cNvSpPr>
          <p:nvPr>
            <p:ph idx="1"/>
          </p:nvPr>
        </p:nvSpPr>
        <p:spPr>
          <a:xfrm>
            <a:off x="1828800" y="2209800"/>
            <a:ext cx="7010400" cy="4114800"/>
          </a:xfrm>
        </p:spPr>
        <p:txBody>
          <a:bodyPr/>
          <a:lstStyle/>
          <a:p>
            <a:pPr marL="0" indent="0" eaLnBrk="1" hangingPunct="1">
              <a:buFont typeface="Wingdings" pitchFamily="2" charset="2"/>
              <a:buNone/>
              <a:tabLst>
                <a:tab pos="228600" algn="l"/>
              </a:tabLst>
            </a:pPr>
            <a:r>
              <a:rPr lang="en-US" altLang="en-US" sz="3600" smtClean="0"/>
              <a:t>Please visit the North Texas Regional P-16 Council website:</a:t>
            </a:r>
          </a:p>
          <a:p>
            <a:pPr marL="0" indent="0" eaLnBrk="1" hangingPunct="1">
              <a:buFont typeface="Wingdings" pitchFamily="2" charset="2"/>
              <a:buNone/>
              <a:tabLst>
                <a:tab pos="228600" algn="l"/>
              </a:tabLst>
            </a:pPr>
            <a:endParaRPr lang="en-US" altLang="en-US" sz="3600" smtClean="0"/>
          </a:p>
          <a:p>
            <a:pPr marL="0" indent="0" eaLnBrk="1" hangingPunct="1">
              <a:buFont typeface="Wingdings" pitchFamily="2" charset="2"/>
              <a:buNone/>
              <a:tabLst>
                <a:tab pos="228600" algn="l"/>
              </a:tabLst>
            </a:pPr>
            <a:r>
              <a:rPr lang="en-US" altLang="en-US" sz="3600" smtClean="0">
                <a:hlinkClick r:id="rId2"/>
              </a:rPr>
              <a:t>http://www.ntp16/notlb.com</a:t>
            </a:r>
            <a:endParaRPr lang="en-US" altLang="en-US" sz="3600" smtClean="0"/>
          </a:p>
        </p:txBody>
      </p:sp>
      <p:pic>
        <p:nvPicPr>
          <p:cNvPr id="32772" name="Picture 7" descr="https://pbs.twimg.com/profile_images/3253860090/16360131275ca7dd32b12c3f85a742fb_big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828800" y="457200"/>
            <a:ext cx="7010400" cy="1295400"/>
          </a:xfrm>
        </p:spPr>
        <p:txBody>
          <a:bodyPr/>
          <a:lstStyle/>
          <a:p>
            <a:pPr eaLnBrk="1" hangingPunct="1"/>
            <a:r>
              <a:rPr lang="en-US" altLang="en-US" sz="3200" smtClean="0">
                <a:solidFill>
                  <a:srgbClr val="FFC000"/>
                </a:solidFill>
              </a:rPr>
              <a:t>    North Texas Regional P-16 Council</a:t>
            </a:r>
          </a:p>
        </p:txBody>
      </p:sp>
      <p:sp>
        <p:nvSpPr>
          <p:cNvPr id="6147" name="Content Placeholder 2"/>
          <p:cNvSpPr>
            <a:spLocks noGrp="1"/>
          </p:cNvSpPr>
          <p:nvPr>
            <p:ph idx="1"/>
          </p:nvPr>
        </p:nvSpPr>
        <p:spPr>
          <a:xfrm>
            <a:off x="1600200" y="1295400"/>
            <a:ext cx="7010400" cy="4114800"/>
          </a:xfrm>
        </p:spPr>
        <p:txBody>
          <a:bodyPr/>
          <a:lstStyle/>
          <a:p>
            <a:pPr eaLnBrk="1" hangingPunct="1">
              <a:tabLst>
                <a:tab pos="228600" algn="l"/>
              </a:tabLst>
            </a:pPr>
            <a:endParaRPr lang="en-US" altLang="zh-CN" smtClean="0">
              <a:ea typeface="宋体" pitchFamily="2" charset="-122"/>
            </a:endParaRPr>
          </a:p>
          <a:p>
            <a:pPr eaLnBrk="1" hangingPunct="1">
              <a:buFont typeface="Wingdings" pitchFamily="2" charset="2"/>
              <a:buNone/>
              <a:tabLst>
                <a:tab pos="228600" algn="l"/>
              </a:tabLst>
            </a:pPr>
            <a:r>
              <a:rPr lang="en-US" altLang="zh-CN" smtClean="0">
                <a:ea typeface="宋体" pitchFamily="2" charset="-122"/>
              </a:rPr>
              <a:t>   </a:t>
            </a:r>
            <a:endParaRPr lang="en-US" altLang="zh-CN" sz="2400" smtClean="0">
              <a:ea typeface="宋体" pitchFamily="2" charset="-122"/>
            </a:endParaRPr>
          </a:p>
          <a:p>
            <a:pPr eaLnBrk="1" hangingPunct="1">
              <a:buFont typeface="Wingdings" pitchFamily="2" charset="2"/>
              <a:buNone/>
              <a:tabLst>
                <a:tab pos="228600" algn="l"/>
              </a:tabLst>
            </a:pPr>
            <a:endParaRPr lang="en-US" altLang="zh-CN" sz="2000" i="1" smtClean="0">
              <a:ea typeface="宋体" pitchFamily="2" charset="-122"/>
            </a:endParaRPr>
          </a:p>
          <a:p>
            <a:pPr>
              <a:tabLst>
                <a:tab pos="228600" algn="l"/>
              </a:tabLst>
            </a:pPr>
            <a:r>
              <a:rPr lang="en-US" altLang="en-US" sz="2400" smtClean="0"/>
              <a:t>The North Texas Regional P-16 Council, along with families, business, faith-based groups, local, state, and federal agencies, and community organizations, works across the levels of education to advance all students and to close the gaps in students' academic achievement from preschool to college and/or career. </a:t>
            </a:r>
          </a:p>
          <a:p>
            <a:pPr eaLnBrk="1" hangingPunct="1">
              <a:buFont typeface="Wingdings" pitchFamily="2" charset="2"/>
              <a:buNone/>
              <a:tabLst>
                <a:tab pos="228600" algn="l"/>
              </a:tabLst>
            </a:pPr>
            <a:endParaRPr lang="en-US" altLang="en-US" smtClean="0"/>
          </a:p>
        </p:txBody>
      </p:sp>
      <p:pic>
        <p:nvPicPr>
          <p:cNvPr id="6148" name="Picture 7" descr="https://pbs.twimg.com/profile_images/3253860090/16360131275ca7dd32b12c3f85a742fb_big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9" descr="https://pbs.twimg.com/profile_images/3253860090/16360131275ca7dd32b12c3f85a742fb_big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27025"/>
            <a:ext cx="695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sz="3200" b="1" i="1" dirty="0" smtClean="0">
                <a:solidFill>
                  <a:schemeClr val="folHlink"/>
                </a:solidFill>
                <a:effectLst>
                  <a:outerShdw blurRad="38100" dist="38100" dir="2700000" algn="tl">
                    <a:srgbClr val="000000"/>
                  </a:outerShdw>
                </a:effectLst>
              </a:rPr>
              <a:t>     </a:t>
            </a:r>
            <a:r>
              <a:rPr lang="en-US" sz="2800" b="1" i="1" dirty="0" smtClean="0">
                <a:solidFill>
                  <a:srgbClr val="00B0F0"/>
                </a:solidFill>
                <a:effectLst>
                  <a:outerShdw blurRad="38100" dist="38100" dir="2700000" algn="tl">
                    <a:srgbClr val="000000"/>
                  </a:outerShdw>
                </a:effectLst>
              </a:rPr>
              <a:t>North Texas Regional P-16 Council</a:t>
            </a:r>
          </a:p>
        </p:txBody>
      </p:sp>
      <p:sp>
        <p:nvSpPr>
          <p:cNvPr id="57347" name="Rectangle 3"/>
          <p:cNvSpPr>
            <a:spLocks noGrp="1" noChangeArrowheads="1"/>
          </p:cNvSpPr>
          <p:nvPr>
            <p:ph type="body" idx="1"/>
          </p:nvPr>
        </p:nvSpPr>
        <p:spPr>
          <a:xfrm>
            <a:off x="1828800" y="1828800"/>
            <a:ext cx="6477000" cy="762000"/>
          </a:xfrm>
        </p:spPr>
        <p:txBody>
          <a:bodyPr/>
          <a:lstStyle/>
          <a:p>
            <a:pPr eaLnBrk="1" hangingPunct="1">
              <a:buFont typeface="Wingdings" pitchFamily="2" charset="2"/>
              <a:buNone/>
              <a:defRPr/>
            </a:pPr>
            <a:r>
              <a:rPr lang="en-US" dirty="0" smtClean="0"/>
              <a:t> </a:t>
            </a:r>
            <a:endParaRPr lang="en-US" sz="4000" b="1" dirty="0" smtClean="0">
              <a:effectLst>
                <a:outerShdw blurRad="38100" dist="38100" dir="2700000" algn="tl">
                  <a:srgbClr val="000000"/>
                </a:outerShdw>
              </a:effectLst>
            </a:endParaRPr>
          </a:p>
        </p:txBody>
      </p:sp>
      <p:sp>
        <p:nvSpPr>
          <p:cNvPr id="7172" name="Text Box 4"/>
          <p:cNvSpPr txBox="1">
            <a:spLocks noChangeAspect="1" noChangeArrowheads="1"/>
          </p:cNvSpPr>
          <p:nvPr/>
        </p:nvSpPr>
        <p:spPr bwMode="auto">
          <a:xfrm>
            <a:off x="1570038" y="3030538"/>
            <a:ext cx="6934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pitchFamily="2" charset="2"/>
              <a:buChar char="o"/>
              <a:tabLst>
                <a:tab pos="228600" algn="l"/>
              </a:tabLst>
              <a:defRPr sz="2800">
                <a:solidFill>
                  <a:schemeClr val="tx2"/>
                </a:solidFill>
                <a:latin typeface="Arial" charset="0"/>
              </a:defRPr>
            </a:lvl1pPr>
            <a:lvl2pPr marL="742950" indent="-285750">
              <a:spcBef>
                <a:spcPct val="20000"/>
              </a:spcBef>
              <a:buClr>
                <a:schemeClr val="accent1"/>
              </a:buClr>
              <a:buSzPct val="70000"/>
              <a:buFont typeface="Wingdings" pitchFamily="2" charset="2"/>
              <a:buChar char="n"/>
              <a:tabLst>
                <a:tab pos="228600" algn="l"/>
              </a:tabLst>
              <a:defRPr sz="2500">
                <a:solidFill>
                  <a:schemeClr val="tx2"/>
                </a:solidFill>
                <a:latin typeface="Arial" charset="0"/>
              </a:defRPr>
            </a:lvl2pPr>
            <a:lvl3pPr marL="1143000" indent="-228600">
              <a:spcBef>
                <a:spcPct val="20000"/>
              </a:spcBef>
              <a:buClr>
                <a:schemeClr val="accent1"/>
              </a:buClr>
              <a:buSzPct val="70000"/>
              <a:buFont typeface="Wingdings" pitchFamily="2" charset="2"/>
              <a:buChar char="p"/>
              <a:tabLst>
                <a:tab pos="228600" algn="l"/>
              </a:tabLst>
              <a:defRPr sz="2200">
                <a:solidFill>
                  <a:schemeClr val="tx2"/>
                </a:solidFill>
                <a:latin typeface="Arial" charset="0"/>
              </a:defRPr>
            </a:lvl3pPr>
            <a:lvl4pPr marL="1600200" indent="-228600">
              <a:spcBef>
                <a:spcPct val="20000"/>
              </a:spcBef>
              <a:buClr>
                <a:schemeClr val="accent1"/>
              </a:buClr>
              <a:buSzPct val="70000"/>
              <a:buFont typeface="Wingdings" pitchFamily="2" charset="2"/>
              <a:buChar char="n"/>
              <a:tabLst>
                <a:tab pos="228600" algn="l"/>
              </a:tabLst>
              <a:defRPr sz="2000">
                <a:solidFill>
                  <a:schemeClr val="tx2"/>
                </a:solidFill>
                <a:latin typeface="Arial" charset="0"/>
              </a:defRPr>
            </a:lvl4pPr>
            <a:lvl5pPr marL="2057400" indent="-228600">
              <a:spcBef>
                <a:spcPct val="20000"/>
              </a:spcBef>
              <a:buClr>
                <a:schemeClr val="accent1"/>
              </a:buClr>
              <a:buSzPct val="70000"/>
              <a:buFont typeface="Wingdings" pitchFamily="2" charset="2"/>
              <a:buChar char="o"/>
              <a:tabLst>
                <a:tab pos="228600" algn="l"/>
              </a:tabLst>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tabLst>
                <a:tab pos="228600" algn="l"/>
              </a:tabLst>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tabLst>
                <a:tab pos="228600" algn="l"/>
              </a:tabLst>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tabLst>
                <a:tab pos="228600" algn="l"/>
              </a:tabLst>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tabLst>
                <a:tab pos="228600" algn="l"/>
              </a:tabLst>
              <a:defRPr sz="2000">
                <a:solidFill>
                  <a:schemeClr val="tx2"/>
                </a:solidFill>
                <a:latin typeface="Arial" charset="0"/>
              </a:defRPr>
            </a:lvl9pPr>
          </a:lstStyle>
          <a:p>
            <a:pPr>
              <a:spcBef>
                <a:spcPct val="0"/>
              </a:spcBef>
              <a:buClrTx/>
              <a:buSzTx/>
              <a:buFontTx/>
              <a:buNone/>
            </a:pPr>
            <a:r>
              <a:rPr lang="en-US" altLang="zh-CN" sz="2200">
                <a:solidFill>
                  <a:schemeClr val="tx1"/>
                </a:solidFill>
                <a:ea typeface="宋体" pitchFamily="2" charset="-122"/>
              </a:rPr>
              <a:t>	</a:t>
            </a:r>
            <a:endParaRPr lang="en-US" altLang="en-US" sz="2200">
              <a:solidFill>
                <a:schemeClr val="tx1"/>
              </a:solidFill>
            </a:endParaRPr>
          </a:p>
        </p:txBody>
      </p:sp>
      <p:sp>
        <p:nvSpPr>
          <p:cNvPr id="6149" name="Text Box 5"/>
          <p:cNvSpPr txBox="1">
            <a:spLocks noChangeArrowheads="1"/>
          </p:cNvSpPr>
          <p:nvPr/>
        </p:nvSpPr>
        <p:spPr bwMode="auto">
          <a:xfrm>
            <a:off x="2590800" y="1973263"/>
            <a:ext cx="2743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algn="ctr">
              <a:spcBef>
                <a:spcPct val="50000"/>
              </a:spcBef>
              <a:buClrTx/>
              <a:buSzTx/>
              <a:buFontTx/>
              <a:buNone/>
              <a:defRPr/>
            </a:pPr>
            <a:r>
              <a:rPr lang="en-US" altLang="en-US" sz="2400" b="1" i="1" dirty="0" smtClean="0">
                <a:solidFill>
                  <a:schemeClr val="accent5"/>
                </a:solidFill>
              </a:rPr>
              <a:t>Members, 2014</a:t>
            </a:r>
          </a:p>
        </p:txBody>
      </p:sp>
      <p:sp>
        <p:nvSpPr>
          <p:cNvPr id="7174" name="Rectangle 7"/>
          <p:cNvSpPr>
            <a:spLocks noChangeArrowheads="1"/>
          </p:cNvSpPr>
          <p:nvPr/>
        </p:nvSpPr>
        <p:spPr bwMode="auto">
          <a:xfrm>
            <a:off x="3276600" y="3124200"/>
            <a:ext cx="24003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lvl1pPr>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a:spcBef>
                <a:spcPct val="0"/>
              </a:spcBef>
              <a:buClrTx/>
              <a:buSzTx/>
              <a:buFont typeface="WP TypographicSymbols" pitchFamily="2" charset="0"/>
              <a:buChar char="$"/>
            </a:pPr>
            <a:r>
              <a:rPr lang="en-US" altLang="en-US" sz="1100">
                <a:solidFill>
                  <a:schemeClr val="tx1"/>
                </a:solidFill>
              </a:rPr>
              <a:t>Grayson College</a:t>
            </a:r>
          </a:p>
          <a:p>
            <a:pPr>
              <a:spcBef>
                <a:spcPct val="0"/>
              </a:spcBef>
              <a:buClrTx/>
              <a:buSzTx/>
              <a:buFont typeface="WP TypographicSymbols" pitchFamily="2" charset="0"/>
              <a:buChar char="$"/>
            </a:pPr>
            <a:r>
              <a:rPr lang="en-US" altLang="en-US" sz="1100">
                <a:solidFill>
                  <a:schemeClr val="tx1"/>
                </a:solidFill>
              </a:rPr>
              <a:t>Irving ISD</a:t>
            </a:r>
          </a:p>
          <a:p>
            <a:pPr>
              <a:spcBef>
                <a:spcPct val="0"/>
              </a:spcBef>
              <a:buClrTx/>
              <a:buSzTx/>
              <a:buFont typeface="WP TypographicSymbols" pitchFamily="2" charset="0"/>
              <a:buChar char="$"/>
            </a:pPr>
            <a:r>
              <a:rPr lang="en-US" altLang="en-US" sz="1100">
                <a:solidFill>
                  <a:schemeClr val="tx1"/>
                </a:solidFill>
                <a:latin typeface="Arial Unicode MS" pitchFamily="34" charset="-128"/>
              </a:rPr>
              <a:t>Joshua ISD</a:t>
            </a:r>
          </a:p>
          <a:p>
            <a:pPr>
              <a:spcBef>
                <a:spcPct val="0"/>
              </a:spcBef>
              <a:buClrTx/>
              <a:buSzTx/>
              <a:buFont typeface="WP TypographicSymbols" pitchFamily="2" charset="0"/>
              <a:buChar char="$"/>
            </a:pPr>
            <a:r>
              <a:rPr lang="en-US" altLang="en-US" sz="1100">
                <a:solidFill>
                  <a:schemeClr val="tx1"/>
                </a:solidFill>
                <a:latin typeface="Arial Unicode MS" pitchFamily="34" charset="-128"/>
              </a:rPr>
              <a:t>Lewisville ISD</a:t>
            </a:r>
          </a:p>
          <a:p>
            <a:pPr>
              <a:spcBef>
                <a:spcPct val="0"/>
              </a:spcBef>
              <a:buClrTx/>
              <a:buSzTx/>
              <a:buFont typeface="WP TypographicSymbols" pitchFamily="2" charset="0"/>
              <a:buChar char="$"/>
            </a:pPr>
            <a:r>
              <a:rPr lang="en-US" altLang="en-US" sz="1100">
                <a:solidFill>
                  <a:schemeClr val="tx1"/>
                </a:solidFill>
                <a:latin typeface="Arial Unicode MS" pitchFamily="34" charset="-128"/>
              </a:rPr>
              <a:t>Mesquite ISD</a:t>
            </a:r>
          </a:p>
          <a:p>
            <a:pPr>
              <a:spcBef>
                <a:spcPct val="0"/>
              </a:spcBef>
              <a:buClrTx/>
              <a:buSzTx/>
              <a:buFont typeface="WP TypographicSymbols" pitchFamily="2" charset="0"/>
              <a:buChar char="$"/>
            </a:pPr>
            <a:r>
              <a:rPr lang="en-US" altLang="en-US" sz="1100">
                <a:solidFill>
                  <a:schemeClr val="tx1"/>
                </a:solidFill>
                <a:latin typeface="Arial Unicode MS" pitchFamily="34" charset="-128"/>
              </a:rPr>
              <a:t>Plano ISD</a:t>
            </a:r>
          </a:p>
          <a:p>
            <a:pPr>
              <a:spcBef>
                <a:spcPct val="0"/>
              </a:spcBef>
              <a:buClrTx/>
              <a:buSzTx/>
              <a:buFont typeface="WP TypographicSymbols" pitchFamily="2" charset="0"/>
              <a:buChar char="$"/>
            </a:pPr>
            <a:r>
              <a:rPr lang="en-US" altLang="en-US" sz="1100">
                <a:solidFill>
                  <a:schemeClr val="tx1"/>
                </a:solidFill>
                <a:latin typeface="Arial Unicode MS" pitchFamily="34" charset="-128"/>
              </a:rPr>
              <a:t>North Central Texas College</a:t>
            </a:r>
          </a:p>
          <a:p>
            <a:pPr>
              <a:spcBef>
                <a:spcPct val="0"/>
              </a:spcBef>
              <a:buClrTx/>
              <a:buSzTx/>
              <a:buFont typeface="WP TypographicSymbols" pitchFamily="2" charset="0"/>
              <a:buChar char="$"/>
            </a:pPr>
            <a:r>
              <a:rPr lang="en-US" altLang="en-US" sz="1100">
                <a:solidFill>
                  <a:schemeClr val="tx1"/>
                </a:solidFill>
                <a:latin typeface="Arial Unicode MS" pitchFamily="34" charset="-128"/>
              </a:rPr>
              <a:t>Tarleton State University</a:t>
            </a:r>
          </a:p>
          <a:p>
            <a:pPr>
              <a:spcBef>
                <a:spcPct val="0"/>
              </a:spcBef>
              <a:buClrTx/>
              <a:buSzTx/>
              <a:buFont typeface="WP TypographicSymbols" pitchFamily="2" charset="0"/>
              <a:buChar char="$"/>
            </a:pPr>
            <a:r>
              <a:rPr lang="en-US" altLang="en-US" sz="1100">
                <a:solidFill>
                  <a:schemeClr val="tx1"/>
                </a:solidFill>
              </a:rPr>
              <a:t>Tarrant County College District</a:t>
            </a:r>
            <a:endParaRPr lang="en-US" altLang="en-US" sz="1100">
              <a:solidFill>
                <a:schemeClr val="tx1"/>
              </a:solidFill>
              <a:latin typeface="Arial Unicode MS" pitchFamily="34" charset="-128"/>
            </a:endParaRPr>
          </a:p>
          <a:p>
            <a:pPr>
              <a:spcBef>
                <a:spcPct val="0"/>
              </a:spcBef>
              <a:buClrTx/>
              <a:buSzTx/>
              <a:buFont typeface="WP TypographicSymbols" pitchFamily="2" charset="0"/>
              <a:buChar char="$"/>
            </a:pPr>
            <a:r>
              <a:rPr lang="en-US" altLang="en-US" sz="1100">
                <a:solidFill>
                  <a:schemeClr val="tx1"/>
                </a:solidFill>
              </a:rPr>
              <a:t>Texas A&amp;M University - Commerce</a:t>
            </a:r>
            <a:endParaRPr lang="en-US" altLang="en-US" sz="1100">
              <a:solidFill>
                <a:schemeClr val="tx1"/>
              </a:solidFill>
              <a:latin typeface="Arial Unicode MS" pitchFamily="34" charset="-128"/>
            </a:endParaRPr>
          </a:p>
          <a:p>
            <a:pPr>
              <a:spcBef>
                <a:spcPct val="0"/>
              </a:spcBef>
              <a:buClrTx/>
              <a:buSzTx/>
              <a:buFont typeface="WP TypographicSymbols" pitchFamily="2" charset="0"/>
              <a:buChar char="$"/>
            </a:pPr>
            <a:r>
              <a:rPr lang="en-US" altLang="en-US" sz="1100">
                <a:solidFill>
                  <a:schemeClr val="tx1"/>
                </a:solidFill>
              </a:rPr>
              <a:t>Texas Christian University</a:t>
            </a:r>
          </a:p>
          <a:p>
            <a:pPr>
              <a:spcBef>
                <a:spcPct val="0"/>
              </a:spcBef>
              <a:buClrTx/>
              <a:buSzTx/>
              <a:buFont typeface="WP TypographicSymbols" pitchFamily="2" charset="0"/>
              <a:buChar char="$"/>
            </a:pPr>
            <a:r>
              <a:rPr lang="en-US" altLang="en-US" sz="1100">
                <a:solidFill>
                  <a:schemeClr val="tx1"/>
                </a:solidFill>
                <a:latin typeface="Arial Unicode MS" pitchFamily="34" charset="-128"/>
              </a:rPr>
              <a:t>Texas Woman’s University</a:t>
            </a:r>
          </a:p>
          <a:p>
            <a:pPr>
              <a:spcBef>
                <a:spcPct val="0"/>
              </a:spcBef>
              <a:buClrTx/>
              <a:buSzTx/>
              <a:buFont typeface="WP TypographicSymbols" pitchFamily="2" charset="0"/>
              <a:buChar char="$"/>
            </a:pPr>
            <a:r>
              <a:rPr lang="en-US" altLang="en-US" sz="1100">
                <a:solidFill>
                  <a:schemeClr val="tx1"/>
                </a:solidFill>
                <a:latin typeface="Arial Unicode MS" pitchFamily="34" charset="-128"/>
              </a:rPr>
              <a:t>The University of Texas at Arlington</a:t>
            </a:r>
          </a:p>
          <a:p>
            <a:pPr>
              <a:spcBef>
                <a:spcPct val="0"/>
              </a:spcBef>
              <a:buClrTx/>
              <a:buSzTx/>
              <a:buFont typeface="WP TypographicSymbols" pitchFamily="2" charset="0"/>
              <a:buChar char="$"/>
            </a:pPr>
            <a:r>
              <a:rPr lang="en-US" altLang="en-US" sz="1100">
                <a:solidFill>
                  <a:schemeClr val="tx1"/>
                </a:solidFill>
                <a:latin typeface="Arial Unicode MS" pitchFamily="34" charset="-128"/>
              </a:rPr>
              <a:t>The University of Texas at  Dallas</a:t>
            </a:r>
          </a:p>
          <a:p>
            <a:pPr>
              <a:spcBef>
                <a:spcPct val="0"/>
              </a:spcBef>
              <a:buClrTx/>
              <a:buSzTx/>
              <a:buFont typeface="WP TypographicSymbols" pitchFamily="2" charset="0"/>
              <a:buChar char="$"/>
            </a:pPr>
            <a:r>
              <a:rPr lang="en-US" altLang="en-US" sz="1100">
                <a:solidFill>
                  <a:schemeClr val="tx1"/>
                </a:solidFill>
                <a:latin typeface="Arial Unicode MS" pitchFamily="34" charset="-128"/>
              </a:rPr>
              <a:t>University of North Texas</a:t>
            </a:r>
          </a:p>
          <a:p>
            <a:pPr>
              <a:spcBef>
                <a:spcPct val="0"/>
              </a:spcBef>
              <a:buClrTx/>
              <a:buSzTx/>
              <a:buFont typeface="WP TypographicSymbols" pitchFamily="2" charset="0"/>
              <a:buChar char="$"/>
            </a:pPr>
            <a:r>
              <a:rPr lang="en-US" altLang="en-US" sz="1100">
                <a:solidFill>
                  <a:schemeClr val="tx1"/>
                </a:solidFill>
                <a:latin typeface="Arial Unicode MS" pitchFamily="34" charset="-128"/>
              </a:rPr>
              <a:t>Weatherford College</a:t>
            </a:r>
          </a:p>
        </p:txBody>
      </p:sp>
      <p:sp>
        <p:nvSpPr>
          <p:cNvPr id="7175" name="Rectangle 8"/>
          <p:cNvSpPr>
            <a:spLocks noChangeArrowheads="1"/>
          </p:cNvSpPr>
          <p:nvPr/>
        </p:nvSpPr>
        <p:spPr bwMode="auto">
          <a:xfrm>
            <a:off x="5875338" y="3124200"/>
            <a:ext cx="29718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lvl1pPr>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a:spcBef>
                <a:spcPct val="0"/>
              </a:spcBef>
              <a:buClrTx/>
              <a:buSzTx/>
              <a:buFont typeface="WP TypographicSymbols" pitchFamily="2" charset="0"/>
              <a:buChar char="$"/>
            </a:pPr>
            <a:r>
              <a:rPr lang="en-US" altLang="en-US" sz="1100">
                <a:solidFill>
                  <a:schemeClr val="tx1"/>
                </a:solidFill>
              </a:rPr>
              <a:t>United Way of Metropolitan Dallas</a:t>
            </a:r>
          </a:p>
          <a:p>
            <a:pPr>
              <a:spcBef>
                <a:spcPct val="0"/>
              </a:spcBef>
              <a:buClrTx/>
              <a:buSzTx/>
              <a:buFont typeface="WP TypographicSymbols" pitchFamily="2" charset="0"/>
              <a:buChar char="$"/>
            </a:pPr>
            <a:r>
              <a:rPr lang="en-US" altLang="en-US" sz="1100">
                <a:solidFill>
                  <a:schemeClr val="tx1"/>
                </a:solidFill>
              </a:rPr>
              <a:t>United Way of Tarrant County</a:t>
            </a:r>
          </a:p>
          <a:p>
            <a:pPr>
              <a:spcBef>
                <a:spcPct val="0"/>
              </a:spcBef>
              <a:buClrTx/>
              <a:buSzTx/>
              <a:buFont typeface="WP TypographicSymbols" pitchFamily="2" charset="0"/>
              <a:buChar char="$"/>
            </a:pPr>
            <a:r>
              <a:rPr lang="en-US" altLang="en-US" sz="1100">
                <a:solidFill>
                  <a:schemeClr val="tx1"/>
                </a:solidFill>
                <a:latin typeface="Arial Unicode MS" pitchFamily="34" charset="-128"/>
              </a:rPr>
              <a:t>University Cross Roads</a:t>
            </a:r>
          </a:p>
          <a:p>
            <a:pPr>
              <a:spcBef>
                <a:spcPct val="0"/>
              </a:spcBef>
              <a:buClrTx/>
              <a:buSzTx/>
              <a:buFont typeface="WP TypographicSymbols" pitchFamily="2" charset="0"/>
              <a:buChar char="$"/>
            </a:pPr>
            <a:r>
              <a:rPr lang="en-US" altLang="en-US" sz="1100">
                <a:solidFill>
                  <a:schemeClr val="tx1"/>
                </a:solidFill>
                <a:latin typeface="Arial Unicode MS" pitchFamily="34" charset="-128"/>
              </a:rPr>
              <a:t>Greater Irving-Las Colinas Chamber  of </a:t>
            </a:r>
          </a:p>
          <a:p>
            <a:pPr>
              <a:spcBef>
                <a:spcPct val="0"/>
              </a:spcBef>
              <a:buClrTx/>
              <a:buSzTx/>
              <a:buFontTx/>
              <a:buNone/>
            </a:pPr>
            <a:r>
              <a:rPr lang="en-US" altLang="en-US" sz="1100">
                <a:solidFill>
                  <a:schemeClr val="tx1"/>
                </a:solidFill>
                <a:latin typeface="Arial Unicode MS" pitchFamily="34" charset="-128"/>
              </a:rPr>
              <a:t>   Commerce</a:t>
            </a:r>
          </a:p>
          <a:p>
            <a:pPr>
              <a:spcBef>
                <a:spcPct val="0"/>
              </a:spcBef>
              <a:buClrTx/>
              <a:buSzTx/>
              <a:buFont typeface="WP TypographicSymbols" pitchFamily="2" charset="0"/>
              <a:buChar char="$"/>
            </a:pPr>
            <a:r>
              <a:rPr lang="en-US" altLang="en-US" sz="1100">
                <a:solidFill>
                  <a:schemeClr val="tx1"/>
                </a:solidFill>
              </a:rPr>
              <a:t>Greater Dallas Chamber of Commerce</a:t>
            </a:r>
            <a:endParaRPr lang="en-US" altLang="en-US" sz="1100">
              <a:solidFill>
                <a:schemeClr val="tx1"/>
              </a:solidFill>
              <a:latin typeface="Arial Unicode MS" pitchFamily="34" charset="-128"/>
            </a:endParaRPr>
          </a:p>
          <a:p>
            <a:pPr>
              <a:spcBef>
                <a:spcPct val="0"/>
              </a:spcBef>
              <a:buClrTx/>
              <a:buSzTx/>
              <a:buFont typeface="WP TypographicSymbols" pitchFamily="2" charset="0"/>
              <a:buChar char="$"/>
            </a:pPr>
            <a:r>
              <a:rPr lang="en-US" altLang="en-US" sz="1100">
                <a:solidFill>
                  <a:schemeClr val="tx1"/>
                </a:solidFill>
              </a:rPr>
              <a:t>Fort Worth Chamber of Commerce</a:t>
            </a:r>
            <a:endParaRPr lang="en-US" altLang="en-US" sz="1100">
              <a:solidFill>
                <a:schemeClr val="tx1"/>
              </a:solidFill>
              <a:latin typeface="Arial Unicode MS" pitchFamily="34" charset="-128"/>
            </a:endParaRPr>
          </a:p>
          <a:p>
            <a:pPr>
              <a:spcBef>
                <a:spcPct val="0"/>
              </a:spcBef>
              <a:buClrTx/>
              <a:buSzTx/>
              <a:buFont typeface="WP TypographicSymbols" pitchFamily="2" charset="0"/>
              <a:buChar char="$"/>
            </a:pPr>
            <a:r>
              <a:rPr lang="en-US" altLang="en-US" sz="1100">
                <a:solidFill>
                  <a:schemeClr val="tx1"/>
                </a:solidFill>
              </a:rPr>
              <a:t>LULAC National Education Service Center</a:t>
            </a:r>
            <a:endParaRPr lang="en-US" altLang="en-US" sz="1100">
              <a:solidFill>
                <a:schemeClr val="tx1"/>
              </a:solidFill>
              <a:latin typeface="Arial Unicode MS" pitchFamily="34" charset="-128"/>
            </a:endParaRPr>
          </a:p>
          <a:p>
            <a:pPr>
              <a:spcBef>
                <a:spcPct val="0"/>
              </a:spcBef>
              <a:buClrTx/>
              <a:buSzTx/>
              <a:buFont typeface="WP TypographicSymbols" pitchFamily="2" charset="0"/>
              <a:buChar char="$"/>
            </a:pPr>
            <a:r>
              <a:rPr lang="en-US" altLang="en-US" sz="1100">
                <a:solidFill>
                  <a:schemeClr val="tx1"/>
                </a:solidFill>
              </a:rPr>
              <a:t>North Texas Community College Consortium </a:t>
            </a:r>
          </a:p>
          <a:p>
            <a:pPr>
              <a:spcBef>
                <a:spcPct val="0"/>
              </a:spcBef>
              <a:buClrTx/>
              <a:buSzTx/>
              <a:buFont typeface="WP TypographicSymbols" pitchFamily="2" charset="0"/>
              <a:buNone/>
            </a:pPr>
            <a:r>
              <a:rPr lang="en-US" altLang="en-US" sz="1100">
                <a:solidFill>
                  <a:schemeClr val="tx1"/>
                </a:solidFill>
              </a:rPr>
              <a:t>    (NTCCC)</a:t>
            </a:r>
          </a:p>
          <a:p>
            <a:pPr>
              <a:spcBef>
                <a:spcPct val="0"/>
              </a:spcBef>
              <a:buClrTx/>
              <a:buSzTx/>
              <a:buFont typeface="WP TypographicSymbols" pitchFamily="2" charset="0"/>
              <a:buNone/>
            </a:pPr>
            <a:r>
              <a:rPr lang="en-US" altLang="en-US" sz="1100">
                <a:solidFill>
                  <a:schemeClr val="tx1"/>
                </a:solidFill>
              </a:rPr>
              <a:t>North Central Texas Interlink</a:t>
            </a:r>
          </a:p>
          <a:p>
            <a:pPr>
              <a:spcBef>
                <a:spcPct val="0"/>
              </a:spcBef>
              <a:buClrTx/>
              <a:buSzTx/>
              <a:buFont typeface="WP TypographicSymbols" pitchFamily="2" charset="0"/>
              <a:buNone/>
            </a:pPr>
            <a:r>
              <a:rPr lang="en-US" altLang="en-US" sz="1100">
                <a:solidFill>
                  <a:schemeClr val="tx1"/>
                </a:solidFill>
              </a:rPr>
              <a:t>Workforce Solutions for Tarrant County</a:t>
            </a:r>
          </a:p>
          <a:p>
            <a:pPr>
              <a:spcBef>
                <a:spcPct val="0"/>
              </a:spcBef>
              <a:buClrTx/>
              <a:buSzTx/>
              <a:buFont typeface="WP TypographicSymbols" pitchFamily="2" charset="0"/>
              <a:buNone/>
            </a:pPr>
            <a:r>
              <a:rPr lang="en-US" altLang="en-US" sz="1100">
                <a:solidFill>
                  <a:schemeClr val="tx1"/>
                </a:solidFill>
              </a:rPr>
              <a:t>5) Marketing Group</a:t>
            </a:r>
          </a:p>
          <a:p>
            <a:pPr>
              <a:spcBef>
                <a:spcPct val="0"/>
              </a:spcBef>
              <a:buClrTx/>
              <a:buSzTx/>
              <a:buFont typeface="WP TypographicSymbols" pitchFamily="2" charset="0"/>
              <a:buNone/>
            </a:pPr>
            <a:endParaRPr lang="en-US" altLang="en-US" sz="1800">
              <a:solidFill>
                <a:schemeClr val="tx1"/>
              </a:solidFill>
            </a:endParaRPr>
          </a:p>
        </p:txBody>
      </p:sp>
      <p:sp>
        <p:nvSpPr>
          <p:cNvPr id="7176" name="Rectangle 10"/>
          <p:cNvSpPr>
            <a:spLocks noChangeArrowheads="1"/>
          </p:cNvSpPr>
          <p:nvPr/>
        </p:nvSpPr>
        <p:spPr bwMode="auto">
          <a:xfrm>
            <a:off x="228600" y="3124200"/>
            <a:ext cx="2743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lvl1pPr>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a:spcBef>
                <a:spcPct val="0"/>
              </a:spcBef>
              <a:buClrTx/>
              <a:buSzTx/>
              <a:buFont typeface="WP TypographicSymbols" pitchFamily="2" charset="0"/>
              <a:buChar char="$"/>
            </a:pPr>
            <a:r>
              <a:rPr lang="en-US" altLang="en-US" sz="1100">
                <a:solidFill>
                  <a:schemeClr val="tx1"/>
                </a:solidFill>
              </a:rPr>
              <a:t>Birdville ISD</a:t>
            </a:r>
          </a:p>
          <a:p>
            <a:pPr>
              <a:spcBef>
                <a:spcPct val="0"/>
              </a:spcBef>
              <a:buClrTx/>
              <a:buSzTx/>
              <a:buFont typeface="WP TypographicSymbols" pitchFamily="2" charset="0"/>
              <a:buChar char="$"/>
            </a:pPr>
            <a:r>
              <a:rPr lang="en-US" altLang="en-US" sz="1100">
                <a:solidFill>
                  <a:schemeClr val="tx1"/>
                </a:solidFill>
              </a:rPr>
              <a:t>Collin College District</a:t>
            </a:r>
          </a:p>
          <a:p>
            <a:pPr>
              <a:spcBef>
                <a:spcPct val="0"/>
              </a:spcBef>
              <a:buClrTx/>
              <a:buSzTx/>
              <a:buFont typeface="WP TypographicSymbols" pitchFamily="2" charset="0"/>
              <a:buChar char="$"/>
            </a:pPr>
            <a:r>
              <a:rPr lang="en-US" altLang="en-US" sz="1100">
                <a:solidFill>
                  <a:schemeClr val="tx1"/>
                </a:solidFill>
                <a:latin typeface="Arial Unicode MS" pitchFamily="34" charset="-128"/>
              </a:rPr>
              <a:t>Communications in Schools Dallas, Inc.</a:t>
            </a:r>
          </a:p>
          <a:p>
            <a:pPr>
              <a:spcBef>
                <a:spcPct val="0"/>
              </a:spcBef>
              <a:buClrTx/>
              <a:buSzTx/>
              <a:buFont typeface="WP TypographicSymbols" pitchFamily="2" charset="0"/>
              <a:buChar char="$"/>
            </a:pPr>
            <a:r>
              <a:rPr lang="en-US" altLang="en-US" sz="1100">
                <a:solidFill>
                  <a:schemeClr val="tx1"/>
                </a:solidFill>
              </a:rPr>
              <a:t>Dallas County Community College District</a:t>
            </a:r>
            <a:endParaRPr lang="en-US" altLang="en-US" sz="1100">
              <a:solidFill>
                <a:schemeClr val="tx1"/>
              </a:solidFill>
              <a:latin typeface="Arial Unicode MS" pitchFamily="34" charset="-128"/>
            </a:endParaRPr>
          </a:p>
          <a:p>
            <a:pPr>
              <a:spcBef>
                <a:spcPct val="0"/>
              </a:spcBef>
              <a:buClrTx/>
              <a:buSzTx/>
              <a:buFont typeface="WP TypographicSymbols" pitchFamily="2" charset="0"/>
              <a:buChar char="$"/>
            </a:pPr>
            <a:r>
              <a:rPr lang="en-US" altLang="en-US" sz="1100">
                <a:solidFill>
                  <a:schemeClr val="tx1"/>
                </a:solidFill>
              </a:rPr>
              <a:t>Dallas ISD</a:t>
            </a:r>
          </a:p>
          <a:p>
            <a:pPr>
              <a:spcBef>
                <a:spcPct val="0"/>
              </a:spcBef>
              <a:buClrTx/>
              <a:buSzTx/>
              <a:buFont typeface="WP TypographicSymbols" pitchFamily="2" charset="0"/>
              <a:buChar char="$"/>
            </a:pPr>
            <a:r>
              <a:rPr lang="en-US" altLang="en-US" sz="1100">
                <a:solidFill>
                  <a:schemeClr val="tx1"/>
                </a:solidFill>
              </a:rPr>
              <a:t>Dallas AfterSchool</a:t>
            </a:r>
          </a:p>
          <a:p>
            <a:pPr>
              <a:spcBef>
                <a:spcPct val="0"/>
              </a:spcBef>
              <a:buClrTx/>
              <a:buSzTx/>
              <a:buFont typeface="WP TypographicSymbols" pitchFamily="2" charset="0"/>
              <a:buChar char="$"/>
            </a:pPr>
            <a:r>
              <a:rPr lang="en-US" altLang="en-US" sz="1100">
                <a:solidFill>
                  <a:schemeClr val="tx1"/>
                </a:solidFill>
                <a:latin typeface="Arial Unicode MS" pitchFamily="34" charset="-128"/>
              </a:rPr>
              <a:t>DARS/Division for Blind Services</a:t>
            </a:r>
          </a:p>
          <a:p>
            <a:pPr>
              <a:spcBef>
                <a:spcPct val="0"/>
              </a:spcBef>
              <a:buClrTx/>
              <a:buSzTx/>
              <a:buFont typeface="WP TypographicSymbols" pitchFamily="2" charset="0"/>
              <a:buChar char="$"/>
            </a:pPr>
            <a:r>
              <a:rPr lang="en-US" altLang="en-US" sz="1100">
                <a:solidFill>
                  <a:schemeClr val="tx1"/>
                </a:solidFill>
              </a:rPr>
              <a:t>Denton ISD</a:t>
            </a:r>
            <a:endParaRPr lang="en-US" altLang="en-US" sz="1100">
              <a:solidFill>
                <a:schemeClr val="tx1"/>
              </a:solidFill>
              <a:latin typeface="Arial Unicode MS" pitchFamily="34" charset="-128"/>
            </a:endParaRPr>
          </a:p>
          <a:p>
            <a:pPr>
              <a:spcBef>
                <a:spcPct val="0"/>
              </a:spcBef>
              <a:buClrTx/>
              <a:buSzTx/>
              <a:buFont typeface="WP TypographicSymbols" pitchFamily="2" charset="0"/>
              <a:buChar char="$"/>
            </a:pPr>
            <a:r>
              <a:rPr lang="en-US" altLang="en-US" sz="1100">
                <a:solidFill>
                  <a:schemeClr val="tx1"/>
                </a:solidFill>
              </a:rPr>
              <a:t>Education Service Center, Region 10</a:t>
            </a:r>
            <a:endParaRPr lang="en-US" altLang="en-US" sz="1100">
              <a:solidFill>
                <a:schemeClr val="tx1"/>
              </a:solidFill>
              <a:latin typeface="Arial Unicode MS" pitchFamily="34" charset="-128"/>
            </a:endParaRPr>
          </a:p>
          <a:p>
            <a:pPr>
              <a:spcBef>
                <a:spcPct val="0"/>
              </a:spcBef>
              <a:buClrTx/>
              <a:buSzTx/>
              <a:buFont typeface="WP TypographicSymbols" pitchFamily="2" charset="0"/>
              <a:buChar char="$"/>
            </a:pPr>
            <a:r>
              <a:rPr lang="en-US" altLang="en-US" sz="1100">
                <a:solidFill>
                  <a:schemeClr val="tx1"/>
                </a:solidFill>
              </a:rPr>
              <a:t>Education Service Center, Region  11</a:t>
            </a:r>
          </a:p>
          <a:p>
            <a:pPr>
              <a:spcBef>
                <a:spcPct val="0"/>
              </a:spcBef>
              <a:buClrTx/>
              <a:buSzTx/>
              <a:buFont typeface="WP TypographicSymbols" pitchFamily="2" charset="0"/>
              <a:buChar char="$"/>
            </a:pPr>
            <a:r>
              <a:rPr lang="en-US" altLang="en-US" sz="1100">
                <a:solidFill>
                  <a:schemeClr val="tx1"/>
                </a:solidFill>
                <a:latin typeface="Arial Unicode MS" pitchFamily="34" charset="-128"/>
              </a:rPr>
              <a:t>Educate Texas: Communities Foundation  </a:t>
            </a:r>
          </a:p>
          <a:p>
            <a:pPr>
              <a:spcBef>
                <a:spcPct val="0"/>
              </a:spcBef>
              <a:buClrTx/>
              <a:buSzTx/>
              <a:buFontTx/>
              <a:buNone/>
            </a:pPr>
            <a:r>
              <a:rPr lang="en-US" altLang="en-US" sz="1100">
                <a:solidFill>
                  <a:schemeClr val="tx1"/>
                </a:solidFill>
                <a:latin typeface="Arial Unicode MS" pitchFamily="34" charset="-128"/>
              </a:rPr>
              <a:t>     of Texas</a:t>
            </a:r>
          </a:p>
          <a:p>
            <a:pPr>
              <a:spcBef>
                <a:spcPct val="0"/>
              </a:spcBef>
              <a:buClrTx/>
              <a:buSzTx/>
              <a:buFont typeface="WP TypographicSymbols" pitchFamily="2" charset="0"/>
              <a:buChar char="$"/>
            </a:pPr>
            <a:r>
              <a:rPr lang="en-US" altLang="en-US" sz="1100">
                <a:solidFill>
                  <a:schemeClr val="tx1"/>
                </a:solidFill>
                <a:latin typeface="Arial Unicode MS" pitchFamily="34" charset="-128"/>
              </a:rPr>
              <a:t>Fort Worth ISD</a:t>
            </a:r>
          </a:p>
          <a:p>
            <a:pPr>
              <a:spcBef>
                <a:spcPct val="0"/>
              </a:spcBef>
              <a:buClrTx/>
              <a:buSzTx/>
              <a:buFont typeface="WP TypographicSymbols" pitchFamily="2" charset="0"/>
              <a:buChar char="$"/>
            </a:pPr>
            <a:r>
              <a:rPr lang="en-US" altLang="en-US" sz="1100">
                <a:solidFill>
                  <a:schemeClr val="tx1"/>
                </a:solidFill>
                <a:latin typeface="Arial Unicode MS" pitchFamily="34" charset="-128"/>
              </a:rPr>
              <a:t>Grand Prairie ISD   </a:t>
            </a:r>
          </a:p>
          <a:p>
            <a:pPr>
              <a:spcBef>
                <a:spcPct val="0"/>
              </a:spcBef>
              <a:buClrTx/>
              <a:buSzTx/>
              <a:buFont typeface="WP TypographicSymbols" pitchFamily="2" charset="0"/>
              <a:buChar char="$"/>
            </a:pPr>
            <a:r>
              <a:rPr lang="en-US" altLang="en-US" sz="1100">
                <a:solidFill>
                  <a:schemeClr val="tx1"/>
                </a:solidFill>
                <a:latin typeface="Arial Unicode MS" pitchFamily="34" charset="-128"/>
              </a:rPr>
              <a:t>Grayson College</a:t>
            </a:r>
          </a:p>
          <a:p>
            <a:pPr>
              <a:spcBef>
                <a:spcPct val="0"/>
              </a:spcBef>
              <a:buClrTx/>
              <a:buSzTx/>
              <a:buFont typeface="WP TypographicSymbols" pitchFamily="2" charset="0"/>
              <a:buChar char="$"/>
            </a:pPr>
            <a:endParaRPr lang="en-US" altLang="en-US" sz="1100">
              <a:solidFill>
                <a:schemeClr val="tx1"/>
              </a:solidFill>
              <a:latin typeface="Arial Unicode MS" pitchFamily="34" charset="-128"/>
            </a:endParaRPr>
          </a:p>
        </p:txBody>
      </p:sp>
      <p:pic>
        <p:nvPicPr>
          <p:cNvPr id="7177" name="Picture 7" descr="https://pbs.twimg.com/profile_images/3253860090/16360131275ca7dd32b12c3f85a742fb_big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3" y="3810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209800" y="533400"/>
            <a:ext cx="7010400" cy="1295400"/>
          </a:xfrm>
        </p:spPr>
        <p:txBody>
          <a:bodyPr/>
          <a:lstStyle/>
          <a:p>
            <a:pPr eaLnBrk="1" hangingPunct="1">
              <a:defRPr/>
            </a:pPr>
            <a:r>
              <a:rPr lang="en-US" sz="2800" b="1" i="1" dirty="0" smtClean="0">
                <a:solidFill>
                  <a:schemeClr val="folHlink"/>
                </a:solidFill>
                <a:effectLst>
                  <a:outerShdw blurRad="38100" dist="38100" dir="2700000" algn="tl">
                    <a:srgbClr val="000000"/>
                  </a:outerShdw>
                </a:effectLst>
              </a:rPr>
              <a:t>North Texas Regional P-16 Council</a:t>
            </a:r>
          </a:p>
        </p:txBody>
      </p:sp>
      <p:sp>
        <p:nvSpPr>
          <p:cNvPr id="58371" name="Rectangle 3"/>
          <p:cNvSpPr>
            <a:spLocks noGrp="1" noChangeArrowheads="1"/>
          </p:cNvSpPr>
          <p:nvPr>
            <p:ph type="body" idx="1"/>
          </p:nvPr>
        </p:nvSpPr>
        <p:spPr>
          <a:xfrm>
            <a:off x="2362200" y="1735138"/>
            <a:ext cx="7162800" cy="457200"/>
          </a:xfrm>
        </p:spPr>
        <p:txBody>
          <a:bodyPr/>
          <a:lstStyle/>
          <a:p>
            <a:pPr eaLnBrk="1" hangingPunct="1">
              <a:buFont typeface="Wingdings" pitchFamily="2" charset="2"/>
              <a:buNone/>
              <a:defRPr/>
            </a:pPr>
            <a:r>
              <a:rPr lang="en-US" dirty="0" smtClean="0">
                <a:solidFill>
                  <a:srgbClr val="00B0F0"/>
                </a:solidFill>
              </a:rPr>
              <a:t>   Closing the gaps in North Texas</a:t>
            </a:r>
            <a:endParaRPr lang="en-US" sz="3200" b="1" dirty="0" smtClean="0">
              <a:solidFill>
                <a:srgbClr val="00B0F0"/>
              </a:solidFill>
              <a:effectLst>
                <a:outerShdw blurRad="38100" dist="38100" dir="2700000" algn="tl">
                  <a:srgbClr val="000000"/>
                </a:outerShdw>
              </a:effectLst>
            </a:endParaRPr>
          </a:p>
        </p:txBody>
      </p:sp>
      <p:sp>
        <p:nvSpPr>
          <p:cNvPr id="8196" name="Text Box 4"/>
          <p:cNvSpPr txBox="1">
            <a:spLocks noChangeAspect="1" noChangeArrowheads="1"/>
          </p:cNvSpPr>
          <p:nvPr/>
        </p:nvSpPr>
        <p:spPr bwMode="auto">
          <a:xfrm>
            <a:off x="1600200" y="3352800"/>
            <a:ext cx="6934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pitchFamily="2" charset="2"/>
              <a:buChar char="o"/>
              <a:tabLst>
                <a:tab pos="228600" algn="l"/>
              </a:tabLst>
              <a:defRPr sz="2800">
                <a:solidFill>
                  <a:schemeClr val="tx2"/>
                </a:solidFill>
                <a:latin typeface="Arial" charset="0"/>
              </a:defRPr>
            </a:lvl1pPr>
            <a:lvl2pPr marL="742950" indent="-285750">
              <a:spcBef>
                <a:spcPct val="20000"/>
              </a:spcBef>
              <a:buClr>
                <a:schemeClr val="accent1"/>
              </a:buClr>
              <a:buSzPct val="70000"/>
              <a:buFont typeface="Wingdings" pitchFamily="2" charset="2"/>
              <a:buChar char="n"/>
              <a:tabLst>
                <a:tab pos="228600" algn="l"/>
              </a:tabLst>
              <a:defRPr sz="2500">
                <a:solidFill>
                  <a:schemeClr val="tx2"/>
                </a:solidFill>
                <a:latin typeface="Arial" charset="0"/>
              </a:defRPr>
            </a:lvl2pPr>
            <a:lvl3pPr marL="1143000" indent="-228600">
              <a:spcBef>
                <a:spcPct val="20000"/>
              </a:spcBef>
              <a:buClr>
                <a:schemeClr val="accent1"/>
              </a:buClr>
              <a:buSzPct val="70000"/>
              <a:buFont typeface="Wingdings" pitchFamily="2" charset="2"/>
              <a:buChar char="p"/>
              <a:tabLst>
                <a:tab pos="228600" algn="l"/>
              </a:tabLst>
              <a:defRPr sz="2200">
                <a:solidFill>
                  <a:schemeClr val="tx2"/>
                </a:solidFill>
                <a:latin typeface="Arial" charset="0"/>
              </a:defRPr>
            </a:lvl3pPr>
            <a:lvl4pPr marL="1600200" indent="-228600">
              <a:spcBef>
                <a:spcPct val="20000"/>
              </a:spcBef>
              <a:buClr>
                <a:schemeClr val="accent1"/>
              </a:buClr>
              <a:buSzPct val="70000"/>
              <a:buFont typeface="Wingdings" pitchFamily="2" charset="2"/>
              <a:buChar char="n"/>
              <a:tabLst>
                <a:tab pos="228600" algn="l"/>
              </a:tabLst>
              <a:defRPr sz="2000">
                <a:solidFill>
                  <a:schemeClr val="tx2"/>
                </a:solidFill>
                <a:latin typeface="Arial" charset="0"/>
              </a:defRPr>
            </a:lvl4pPr>
            <a:lvl5pPr marL="2057400" indent="-228600">
              <a:spcBef>
                <a:spcPct val="20000"/>
              </a:spcBef>
              <a:buClr>
                <a:schemeClr val="accent1"/>
              </a:buClr>
              <a:buSzPct val="70000"/>
              <a:buFont typeface="Wingdings" pitchFamily="2" charset="2"/>
              <a:buChar char="o"/>
              <a:tabLst>
                <a:tab pos="228600" algn="l"/>
              </a:tabLst>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tabLst>
                <a:tab pos="228600" algn="l"/>
              </a:tabLst>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tabLst>
                <a:tab pos="228600" algn="l"/>
              </a:tabLst>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tabLst>
                <a:tab pos="228600" algn="l"/>
              </a:tabLst>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tabLst>
                <a:tab pos="228600" algn="l"/>
              </a:tabLst>
              <a:defRPr sz="2000">
                <a:solidFill>
                  <a:schemeClr val="tx2"/>
                </a:solidFill>
                <a:latin typeface="Arial" charset="0"/>
              </a:defRPr>
            </a:lvl9pPr>
          </a:lstStyle>
          <a:p>
            <a:pPr>
              <a:spcBef>
                <a:spcPct val="0"/>
              </a:spcBef>
              <a:buClrTx/>
              <a:buSzTx/>
              <a:buFontTx/>
              <a:buNone/>
            </a:pPr>
            <a:r>
              <a:rPr lang="en-US" altLang="zh-CN" sz="2200">
                <a:solidFill>
                  <a:schemeClr val="tx1"/>
                </a:solidFill>
                <a:ea typeface="宋体" pitchFamily="2" charset="-122"/>
              </a:rPr>
              <a:t>	</a:t>
            </a:r>
            <a:endParaRPr lang="en-US" altLang="en-US" sz="2200">
              <a:solidFill>
                <a:schemeClr val="tx1"/>
              </a:solidFill>
            </a:endParaRPr>
          </a:p>
        </p:txBody>
      </p:sp>
      <p:sp>
        <p:nvSpPr>
          <p:cNvPr id="8197" name="Text Box 5"/>
          <p:cNvSpPr txBox="1">
            <a:spLocks noChangeArrowheads="1"/>
          </p:cNvSpPr>
          <p:nvPr/>
        </p:nvSpPr>
        <p:spPr bwMode="auto">
          <a:xfrm>
            <a:off x="2895600" y="2667000"/>
            <a:ext cx="464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algn="ctr">
              <a:spcBef>
                <a:spcPct val="50000"/>
              </a:spcBef>
              <a:buClrTx/>
              <a:buSzTx/>
              <a:buFontTx/>
              <a:buNone/>
            </a:pPr>
            <a:r>
              <a:rPr lang="en-US" altLang="en-US" sz="3200" b="1" i="1">
                <a:solidFill>
                  <a:schemeClr val="tx1"/>
                </a:solidFill>
              </a:rPr>
              <a:t>Executive Committee </a:t>
            </a:r>
          </a:p>
        </p:txBody>
      </p:sp>
      <p:sp>
        <p:nvSpPr>
          <p:cNvPr id="8198" name="Rectangle 7"/>
          <p:cNvSpPr>
            <a:spLocks noChangeArrowheads="1"/>
          </p:cNvSpPr>
          <p:nvPr/>
        </p:nvSpPr>
        <p:spPr bwMode="auto">
          <a:xfrm>
            <a:off x="2133600" y="3581400"/>
            <a:ext cx="6172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lvl1pPr>
              <a:spcBef>
                <a:spcPct val="20000"/>
              </a:spcBef>
              <a:buClr>
                <a:schemeClr val="accent1"/>
              </a:buClr>
              <a:buSzPct val="85000"/>
              <a:buFont typeface="Wingdings" pitchFamily="2" charset="2"/>
              <a:buChar char="o"/>
              <a:tabLst>
                <a:tab pos="457200" algn="l"/>
              </a:tabLst>
              <a:defRPr sz="2800">
                <a:solidFill>
                  <a:schemeClr val="tx2"/>
                </a:solidFill>
                <a:latin typeface="Arial" charset="0"/>
              </a:defRPr>
            </a:lvl1pPr>
            <a:lvl2pPr marL="742950" indent="-285750">
              <a:spcBef>
                <a:spcPct val="20000"/>
              </a:spcBef>
              <a:buClr>
                <a:schemeClr val="accent1"/>
              </a:buClr>
              <a:buSzPct val="70000"/>
              <a:buFont typeface="Wingdings" pitchFamily="2" charset="2"/>
              <a:buChar char="n"/>
              <a:tabLst>
                <a:tab pos="457200" algn="l"/>
              </a:tabLst>
              <a:defRPr sz="2500">
                <a:solidFill>
                  <a:schemeClr val="tx2"/>
                </a:solidFill>
                <a:latin typeface="Arial" charset="0"/>
              </a:defRPr>
            </a:lvl2pPr>
            <a:lvl3pPr marL="1143000" indent="-228600">
              <a:spcBef>
                <a:spcPct val="20000"/>
              </a:spcBef>
              <a:buClr>
                <a:schemeClr val="accent1"/>
              </a:buClr>
              <a:buSzPct val="70000"/>
              <a:buFont typeface="Wingdings" pitchFamily="2" charset="2"/>
              <a:buChar char="p"/>
              <a:tabLst>
                <a:tab pos="457200" algn="l"/>
              </a:tabLst>
              <a:defRPr sz="2200">
                <a:solidFill>
                  <a:schemeClr val="tx2"/>
                </a:solidFill>
                <a:latin typeface="Arial" charset="0"/>
              </a:defRPr>
            </a:lvl3pPr>
            <a:lvl4pPr marL="1600200" indent="-228600">
              <a:spcBef>
                <a:spcPct val="20000"/>
              </a:spcBef>
              <a:buClr>
                <a:schemeClr val="accent1"/>
              </a:buClr>
              <a:buSzPct val="70000"/>
              <a:buFont typeface="Wingdings" pitchFamily="2" charset="2"/>
              <a:buChar char="n"/>
              <a:tabLst>
                <a:tab pos="457200" algn="l"/>
              </a:tabLst>
              <a:defRPr sz="2000">
                <a:solidFill>
                  <a:schemeClr val="tx2"/>
                </a:solidFill>
                <a:latin typeface="Arial" charset="0"/>
              </a:defRPr>
            </a:lvl4pPr>
            <a:lvl5pPr marL="2057400" indent="-228600">
              <a:spcBef>
                <a:spcPct val="20000"/>
              </a:spcBef>
              <a:buClr>
                <a:schemeClr val="accent1"/>
              </a:buClr>
              <a:buSzPct val="70000"/>
              <a:buFont typeface="Wingdings" pitchFamily="2" charset="2"/>
              <a:buChar char="o"/>
              <a:tabLst>
                <a:tab pos="457200" algn="l"/>
              </a:tabLst>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tabLst>
                <a:tab pos="457200" algn="l"/>
              </a:tabLst>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tabLst>
                <a:tab pos="457200" algn="l"/>
              </a:tabLst>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tabLst>
                <a:tab pos="457200" algn="l"/>
              </a:tabLst>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tabLst>
                <a:tab pos="457200" algn="l"/>
              </a:tabLst>
              <a:defRPr sz="2000">
                <a:solidFill>
                  <a:schemeClr val="tx2"/>
                </a:solidFill>
                <a:latin typeface="Arial" charset="0"/>
              </a:defRPr>
            </a:lvl9pPr>
          </a:lstStyle>
          <a:p>
            <a:pPr>
              <a:spcBef>
                <a:spcPct val="0"/>
              </a:spcBef>
              <a:buClrTx/>
              <a:buSzTx/>
              <a:buFont typeface="WP TypographicSymbols" pitchFamily="2" charset="0"/>
              <a:buBlip>
                <a:blip r:embed="rId2"/>
              </a:buBlip>
            </a:pPr>
            <a:r>
              <a:rPr lang="en-US" altLang="en-US" sz="3200">
                <a:solidFill>
                  <a:schemeClr val="tx1"/>
                </a:solidFill>
              </a:rPr>
              <a:t>	Represents all constituencies</a:t>
            </a:r>
          </a:p>
          <a:p>
            <a:pPr>
              <a:spcBef>
                <a:spcPct val="0"/>
              </a:spcBef>
              <a:buClrTx/>
              <a:buSzTx/>
              <a:buFont typeface="WP TypographicSymbols" pitchFamily="2" charset="0"/>
              <a:buBlip>
                <a:blip r:embed="rId2"/>
              </a:buBlip>
            </a:pPr>
            <a:r>
              <a:rPr lang="en-US" altLang="en-US" sz="3200">
                <a:solidFill>
                  <a:schemeClr val="tx1"/>
                </a:solidFill>
              </a:rPr>
              <a:t>	Meets regularly</a:t>
            </a:r>
          </a:p>
          <a:p>
            <a:pPr>
              <a:spcBef>
                <a:spcPct val="0"/>
              </a:spcBef>
              <a:buClrTx/>
              <a:buSzTx/>
              <a:buFont typeface="WP TypographicSymbols" pitchFamily="2" charset="0"/>
              <a:buBlip>
                <a:blip r:embed="rId2"/>
              </a:buBlip>
            </a:pPr>
            <a:r>
              <a:rPr lang="en-US" altLang="en-US" sz="3200">
                <a:solidFill>
                  <a:schemeClr val="tx1"/>
                </a:solidFill>
              </a:rPr>
              <a:t>  Monitors state and local                </a:t>
            </a:r>
          </a:p>
          <a:p>
            <a:pPr>
              <a:spcBef>
                <a:spcPct val="0"/>
              </a:spcBef>
              <a:buClrTx/>
              <a:buSzTx/>
              <a:buFontTx/>
              <a:buNone/>
            </a:pPr>
            <a:r>
              <a:rPr lang="en-US" altLang="en-US" sz="3200">
                <a:solidFill>
                  <a:schemeClr val="tx1"/>
                </a:solidFill>
              </a:rPr>
              <a:t>           trends	</a:t>
            </a:r>
          </a:p>
          <a:p>
            <a:pPr>
              <a:spcBef>
                <a:spcPct val="0"/>
              </a:spcBef>
              <a:buClrTx/>
              <a:buSzTx/>
              <a:buFont typeface="WP TypographicSymbols" pitchFamily="2" charset="0"/>
              <a:buBlip>
                <a:blip r:embed="rId2"/>
              </a:buBlip>
            </a:pPr>
            <a:endParaRPr lang="en-US" altLang="en-US" sz="3200">
              <a:solidFill>
                <a:schemeClr val="tx1"/>
              </a:solidFill>
            </a:endParaRPr>
          </a:p>
        </p:txBody>
      </p:sp>
      <p:pic>
        <p:nvPicPr>
          <p:cNvPr id="8199" name="Picture 7" descr="https://pbs.twimg.com/profile_images/3253860090/16360131275ca7dd32b12c3f85a742fb_big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63" y="363538"/>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209800" y="381000"/>
            <a:ext cx="7162800" cy="1295400"/>
          </a:xfrm>
        </p:spPr>
        <p:txBody>
          <a:bodyPr/>
          <a:lstStyle/>
          <a:p>
            <a:pPr eaLnBrk="1" hangingPunct="1">
              <a:defRPr/>
            </a:pPr>
            <a:r>
              <a:rPr lang="en-US" sz="3200" b="1" i="1" dirty="0" smtClean="0">
                <a:solidFill>
                  <a:srgbClr val="00B0F0"/>
                </a:solidFill>
                <a:effectLst>
                  <a:outerShdw blurRad="38100" dist="38100" dir="2700000" algn="tl">
                    <a:srgbClr val="000000"/>
                  </a:outerShdw>
                </a:effectLst>
              </a:rPr>
              <a:t>North Texas Regional P-16 Council</a:t>
            </a:r>
          </a:p>
        </p:txBody>
      </p:sp>
      <p:sp>
        <p:nvSpPr>
          <p:cNvPr id="58371" name="Rectangle 3"/>
          <p:cNvSpPr>
            <a:spLocks noGrp="1" noChangeArrowheads="1"/>
          </p:cNvSpPr>
          <p:nvPr>
            <p:ph type="body" idx="1"/>
          </p:nvPr>
        </p:nvSpPr>
        <p:spPr>
          <a:xfrm>
            <a:off x="685800" y="1828800"/>
            <a:ext cx="7620000" cy="762000"/>
          </a:xfrm>
        </p:spPr>
        <p:txBody>
          <a:bodyPr/>
          <a:lstStyle/>
          <a:p>
            <a:pPr eaLnBrk="1" hangingPunct="1">
              <a:buFont typeface="Wingdings" pitchFamily="2" charset="2"/>
              <a:buNone/>
              <a:defRPr/>
            </a:pPr>
            <a:r>
              <a:rPr lang="en-US" dirty="0" smtClean="0"/>
              <a:t>     </a:t>
            </a:r>
            <a:endParaRPr lang="en-US" sz="3200" b="1" dirty="0" smtClean="0">
              <a:solidFill>
                <a:schemeClr val="bg2"/>
              </a:solidFill>
              <a:effectLst>
                <a:outerShdw blurRad="38100" dist="38100" dir="2700000" algn="tl">
                  <a:srgbClr val="000000"/>
                </a:outerShdw>
              </a:effectLst>
            </a:endParaRPr>
          </a:p>
        </p:txBody>
      </p:sp>
      <p:sp>
        <p:nvSpPr>
          <p:cNvPr id="9220" name="Text Box 5"/>
          <p:cNvSpPr txBox="1">
            <a:spLocks noChangeArrowheads="1"/>
          </p:cNvSpPr>
          <p:nvPr/>
        </p:nvSpPr>
        <p:spPr bwMode="auto">
          <a:xfrm>
            <a:off x="3124200" y="2257425"/>
            <a:ext cx="312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pitchFamily="2" charset="2"/>
              <a:buChar char="o"/>
              <a:defRPr sz="2800">
                <a:solidFill>
                  <a:schemeClr val="tx2"/>
                </a:solidFill>
                <a:latin typeface="Arial" charset="0"/>
              </a:defRPr>
            </a:lvl1pPr>
            <a:lvl2pPr marL="742950" indent="-285750">
              <a:spcBef>
                <a:spcPct val="20000"/>
              </a:spcBef>
              <a:buClr>
                <a:schemeClr val="accent1"/>
              </a:buClr>
              <a:buSzPct val="70000"/>
              <a:buFont typeface="Wingdings" pitchFamily="2" charset="2"/>
              <a:buChar char="n"/>
              <a:defRPr sz="2500">
                <a:solidFill>
                  <a:schemeClr val="tx2"/>
                </a:solidFill>
                <a:latin typeface="Arial" charset="0"/>
              </a:defRPr>
            </a:lvl2pPr>
            <a:lvl3pPr marL="1143000" indent="-228600">
              <a:spcBef>
                <a:spcPct val="20000"/>
              </a:spcBef>
              <a:buClr>
                <a:schemeClr val="accent1"/>
              </a:buClr>
              <a:buSzPct val="70000"/>
              <a:buFont typeface="Wingdings" pitchFamily="2" charset="2"/>
              <a:buChar char="p"/>
              <a:defRPr sz="2200">
                <a:solidFill>
                  <a:schemeClr val="tx2"/>
                </a:solidFill>
                <a:latin typeface="Arial" charset="0"/>
              </a:defRPr>
            </a:lvl3pPr>
            <a:lvl4pPr marL="1600200" indent="-228600">
              <a:spcBef>
                <a:spcPct val="20000"/>
              </a:spcBef>
              <a:buClr>
                <a:schemeClr val="accent1"/>
              </a:buClr>
              <a:buSzPct val="70000"/>
              <a:buFont typeface="Wingdings" pitchFamily="2" charset="2"/>
              <a:buChar char="n"/>
              <a:defRPr sz="2000">
                <a:solidFill>
                  <a:schemeClr val="tx2"/>
                </a:solidFill>
                <a:latin typeface="Arial" charset="0"/>
              </a:defRPr>
            </a:lvl4pPr>
            <a:lvl5pPr marL="2057400" indent="-228600">
              <a:spcBef>
                <a:spcPct val="20000"/>
              </a:spcBef>
              <a:buClr>
                <a:schemeClr val="accent1"/>
              </a:buClr>
              <a:buSzPct val="70000"/>
              <a:buFont typeface="Wingdings" pitchFamily="2" charset="2"/>
              <a:buChar char="o"/>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Arial" charset="0"/>
              </a:defRPr>
            </a:lvl9pPr>
          </a:lstStyle>
          <a:p>
            <a:pPr algn="ctr">
              <a:spcBef>
                <a:spcPct val="50000"/>
              </a:spcBef>
              <a:buClrTx/>
              <a:buSzTx/>
              <a:buFontTx/>
              <a:buNone/>
            </a:pPr>
            <a:r>
              <a:rPr lang="en-US" altLang="en-US" sz="3200" b="1" i="1">
                <a:solidFill>
                  <a:schemeClr val="tx1"/>
                </a:solidFill>
              </a:rPr>
              <a:t>Work Groups</a:t>
            </a:r>
          </a:p>
        </p:txBody>
      </p:sp>
      <p:sp>
        <p:nvSpPr>
          <p:cNvPr id="9221" name="Rectangle 7"/>
          <p:cNvSpPr>
            <a:spLocks noChangeArrowheads="1"/>
          </p:cNvSpPr>
          <p:nvPr/>
        </p:nvSpPr>
        <p:spPr bwMode="auto">
          <a:xfrm>
            <a:off x="1981200" y="3200400"/>
            <a:ext cx="6172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lvl1pPr>
              <a:spcBef>
                <a:spcPct val="20000"/>
              </a:spcBef>
              <a:buClr>
                <a:schemeClr val="accent1"/>
              </a:buClr>
              <a:buSzPct val="85000"/>
              <a:buFont typeface="Wingdings" pitchFamily="2" charset="2"/>
              <a:buChar char="o"/>
              <a:tabLst>
                <a:tab pos="457200" algn="l"/>
              </a:tabLst>
              <a:defRPr sz="2800">
                <a:solidFill>
                  <a:schemeClr val="tx2"/>
                </a:solidFill>
                <a:latin typeface="Arial" charset="0"/>
              </a:defRPr>
            </a:lvl1pPr>
            <a:lvl2pPr marL="742950" indent="-285750">
              <a:spcBef>
                <a:spcPct val="20000"/>
              </a:spcBef>
              <a:buClr>
                <a:schemeClr val="accent1"/>
              </a:buClr>
              <a:buSzPct val="70000"/>
              <a:buFont typeface="Wingdings" pitchFamily="2" charset="2"/>
              <a:buChar char="n"/>
              <a:tabLst>
                <a:tab pos="457200" algn="l"/>
              </a:tabLst>
              <a:defRPr sz="2500">
                <a:solidFill>
                  <a:schemeClr val="tx2"/>
                </a:solidFill>
                <a:latin typeface="Arial" charset="0"/>
              </a:defRPr>
            </a:lvl2pPr>
            <a:lvl3pPr marL="1143000" indent="-228600">
              <a:spcBef>
                <a:spcPct val="20000"/>
              </a:spcBef>
              <a:buClr>
                <a:schemeClr val="accent1"/>
              </a:buClr>
              <a:buSzPct val="70000"/>
              <a:buFont typeface="Wingdings" pitchFamily="2" charset="2"/>
              <a:buChar char="p"/>
              <a:tabLst>
                <a:tab pos="457200" algn="l"/>
              </a:tabLst>
              <a:defRPr sz="2200">
                <a:solidFill>
                  <a:schemeClr val="tx2"/>
                </a:solidFill>
                <a:latin typeface="Arial" charset="0"/>
              </a:defRPr>
            </a:lvl3pPr>
            <a:lvl4pPr marL="1600200" indent="-228600">
              <a:spcBef>
                <a:spcPct val="20000"/>
              </a:spcBef>
              <a:buClr>
                <a:schemeClr val="accent1"/>
              </a:buClr>
              <a:buSzPct val="70000"/>
              <a:buFont typeface="Wingdings" pitchFamily="2" charset="2"/>
              <a:buChar char="n"/>
              <a:tabLst>
                <a:tab pos="457200" algn="l"/>
              </a:tabLst>
              <a:defRPr sz="2000">
                <a:solidFill>
                  <a:schemeClr val="tx2"/>
                </a:solidFill>
                <a:latin typeface="Arial" charset="0"/>
              </a:defRPr>
            </a:lvl4pPr>
            <a:lvl5pPr marL="2057400" indent="-228600">
              <a:spcBef>
                <a:spcPct val="20000"/>
              </a:spcBef>
              <a:buClr>
                <a:schemeClr val="accent1"/>
              </a:buClr>
              <a:buSzPct val="70000"/>
              <a:buFont typeface="Wingdings" pitchFamily="2" charset="2"/>
              <a:buChar char="o"/>
              <a:tabLst>
                <a:tab pos="457200" algn="l"/>
              </a:tabLst>
              <a:defRPr sz="2000">
                <a:solidFill>
                  <a:schemeClr val="tx2"/>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o"/>
              <a:tabLst>
                <a:tab pos="457200" algn="l"/>
              </a:tabLst>
              <a:defRPr sz="2000">
                <a:solidFill>
                  <a:schemeClr val="tx2"/>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o"/>
              <a:tabLst>
                <a:tab pos="457200" algn="l"/>
              </a:tabLst>
              <a:defRPr sz="2000">
                <a:solidFill>
                  <a:schemeClr val="tx2"/>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o"/>
              <a:tabLst>
                <a:tab pos="457200" algn="l"/>
              </a:tabLst>
              <a:defRPr sz="2000">
                <a:solidFill>
                  <a:schemeClr val="tx2"/>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o"/>
              <a:tabLst>
                <a:tab pos="457200" algn="l"/>
              </a:tabLst>
              <a:defRPr sz="2000">
                <a:solidFill>
                  <a:schemeClr val="tx2"/>
                </a:solidFill>
                <a:latin typeface="Arial" charset="0"/>
              </a:defRPr>
            </a:lvl9pPr>
          </a:lstStyle>
          <a:p>
            <a:pPr>
              <a:spcBef>
                <a:spcPct val="0"/>
              </a:spcBef>
              <a:buClrTx/>
              <a:buSzTx/>
              <a:buFont typeface="WP TypographicSymbols" pitchFamily="2" charset="0"/>
              <a:buBlip>
                <a:blip r:embed="rId2"/>
              </a:buBlip>
            </a:pPr>
            <a:r>
              <a:rPr lang="en-US" altLang="en-US" sz="3200">
                <a:solidFill>
                  <a:schemeClr val="tx1"/>
                </a:solidFill>
              </a:rPr>
              <a:t>	</a:t>
            </a:r>
            <a:r>
              <a:rPr lang="en-US" altLang="en-US">
                <a:solidFill>
                  <a:schemeClr val="tx1"/>
                </a:solidFill>
              </a:rPr>
              <a:t>Communications and Networking</a:t>
            </a:r>
          </a:p>
          <a:p>
            <a:pPr>
              <a:spcBef>
                <a:spcPct val="0"/>
              </a:spcBef>
              <a:buClrTx/>
              <a:buSzTx/>
              <a:buFont typeface="WP TypographicSymbols" pitchFamily="2" charset="0"/>
              <a:buBlip>
                <a:blip r:embed="rId2"/>
              </a:buBlip>
            </a:pPr>
            <a:r>
              <a:rPr lang="en-US" altLang="en-US">
                <a:solidFill>
                  <a:schemeClr val="tx1"/>
                </a:solidFill>
              </a:rPr>
              <a:t>	Funding and Sustainability</a:t>
            </a:r>
          </a:p>
          <a:p>
            <a:pPr>
              <a:spcBef>
                <a:spcPct val="0"/>
              </a:spcBef>
              <a:buClrTx/>
              <a:buSzTx/>
              <a:buFont typeface="WP TypographicSymbols" pitchFamily="2" charset="0"/>
              <a:buBlip>
                <a:blip r:embed="rId2"/>
              </a:buBlip>
            </a:pPr>
            <a:r>
              <a:rPr lang="en-US" altLang="en-US">
                <a:solidFill>
                  <a:schemeClr val="tx1"/>
                </a:solidFill>
              </a:rPr>
              <a:t>	Professional Development</a:t>
            </a:r>
          </a:p>
          <a:p>
            <a:pPr>
              <a:spcBef>
                <a:spcPct val="0"/>
              </a:spcBef>
              <a:buClrTx/>
              <a:buSzTx/>
              <a:buFont typeface="WP TypographicSymbols" pitchFamily="2" charset="0"/>
              <a:buBlip>
                <a:blip r:embed="rId2"/>
              </a:buBlip>
            </a:pPr>
            <a:r>
              <a:rPr lang="en-US" altLang="en-US">
                <a:solidFill>
                  <a:schemeClr val="tx1"/>
                </a:solidFill>
              </a:rPr>
              <a:t>  Research, Assessment, and   </a:t>
            </a:r>
          </a:p>
          <a:p>
            <a:pPr>
              <a:spcBef>
                <a:spcPct val="0"/>
              </a:spcBef>
              <a:buClrTx/>
              <a:buSzTx/>
              <a:buFontTx/>
              <a:buNone/>
            </a:pPr>
            <a:r>
              <a:rPr lang="en-US" altLang="en-US">
                <a:solidFill>
                  <a:schemeClr val="tx1"/>
                </a:solidFill>
              </a:rPr>
              <a:t>     Accountability </a:t>
            </a:r>
          </a:p>
          <a:p>
            <a:pPr>
              <a:spcBef>
                <a:spcPct val="0"/>
              </a:spcBef>
              <a:buClrTx/>
              <a:buSzTx/>
              <a:buFont typeface="WP TypographicSymbols" pitchFamily="2" charset="0"/>
              <a:buBlip>
                <a:blip r:embed="rId2"/>
              </a:buBlip>
            </a:pPr>
            <a:endParaRPr lang="en-US" altLang="en-US" sz="3200">
              <a:solidFill>
                <a:schemeClr val="tx1"/>
              </a:solidFill>
            </a:endParaRPr>
          </a:p>
        </p:txBody>
      </p:sp>
      <p:pic>
        <p:nvPicPr>
          <p:cNvPr id="9222" name="Picture 7" descr="https://pbs.twimg.com/profile_images/3253860090/16360131275ca7dd32b12c3f85a742fb_big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125663" y="533400"/>
            <a:ext cx="7010400" cy="1295400"/>
          </a:xfrm>
        </p:spPr>
        <p:txBody>
          <a:bodyPr/>
          <a:lstStyle/>
          <a:p>
            <a:pPr eaLnBrk="1" hangingPunct="1"/>
            <a:r>
              <a:rPr lang="en-US" altLang="en-US" sz="3200" smtClean="0">
                <a:solidFill>
                  <a:srgbClr val="FFC000"/>
                </a:solidFill>
              </a:rPr>
              <a:t>North Texas Regional P-16 Council</a:t>
            </a:r>
          </a:p>
        </p:txBody>
      </p:sp>
      <p:sp>
        <p:nvSpPr>
          <p:cNvPr id="3" name="Content Placeholder 2"/>
          <p:cNvSpPr>
            <a:spLocks noGrp="1"/>
          </p:cNvSpPr>
          <p:nvPr>
            <p:ph idx="1"/>
          </p:nvPr>
        </p:nvSpPr>
        <p:spPr>
          <a:xfrm>
            <a:off x="1828800" y="2209800"/>
            <a:ext cx="7010400" cy="4114800"/>
          </a:xfrm>
        </p:spPr>
        <p:txBody>
          <a:bodyPr/>
          <a:lstStyle/>
          <a:p>
            <a:pPr eaLnBrk="1" hangingPunct="1">
              <a:tabLst>
                <a:tab pos="228600" algn="l"/>
              </a:tabLst>
              <a:defRPr/>
            </a:pPr>
            <a:r>
              <a:rPr lang="en-US" altLang="zh-CN" dirty="0" smtClean="0">
                <a:solidFill>
                  <a:schemeClr val="accent1"/>
                </a:solidFill>
                <a:ea typeface="宋体" charset="-122"/>
              </a:rPr>
              <a:t>Annual Accomplishments, 2002-2014</a:t>
            </a:r>
          </a:p>
          <a:p>
            <a:pPr eaLnBrk="1" hangingPunct="1">
              <a:buFont typeface="Wingdings" pitchFamily="2" charset="2"/>
              <a:buNone/>
              <a:tabLst>
                <a:tab pos="228600" algn="l"/>
              </a:tabLst>
              <a:defRPr/>
            </a:pPr>
            <a:r>
              <a:rPr lang="en-US" altLang="zh-CN" sz="2000" dirty="0" smtClean="0">
                <a:ea typeface="宋体" charset="-122"/>
              </a:rPr>
              <a:t> 1.  Annual gap analysis reports since 2003</a:t>
            </a:r>
          </a:p>
          <a:p>
            <a:pPr marL="514350" indent="-514350" eaLnBrk="1" hangingPunct="1">
              <a:buFont typeface="Wingdings" pitchFamily="2" charset="2"/>
              <a:buNone/>
              <a:tabLst>
                <a:tab pos="228600" algn="l"/>
              </a:tabLst>
              <a:defRPr/>
            </a:pPr>
            <a:r>
              <a:rPr lang="en-US" sz="2000" dirty="0" smtClean="0">
                <a:ea typeface="宋体" charset="-122"/>
              </a:rPr>
              <a:t> 2.  Quarterly membership meetings focused on pipeline issues</a:t>
            </a:r>
          </a:p>
          <a:p>
            <a:pPr marL="514350" indent="-514350" eaLnBrk="1" hangingPunct="1">
              <a:buFont typeface="Wingdings" pitchFamily="2" charset="2"/>
              <a:buNone/>
              <a:tabLst>
                <a:tab pos="228600" algn="l"/>
              </a:tabLst>
              <a:defRPr/>
            </a:pPr>
            <a:r>
              <a:rPr lang="en-US" sz="2000" dirty="0" smtClean="0">
                <a:ea typeface="宋体" charset="-122"/>
              </a:rPr>
              <a:t> 3.  Co-Sponsored Best Practices Conferences, 2007, 2008, 2009, followed by Vertical Alignment and Counselor Conferences</a:t>
            </a:r>
          </a:p>
          <a:p>
            <a:pPr marL="514350" indent="-514350" eaLnBrk="1" hangingPunct="1">
              <a:buFont typeface="Wingdings" pitchFamily="2" charset="2"/>
              <a:buNone/>
              <a:tabLst>
                <a:tab pos="228600" algn="l"/>
              </a:tabLst>
              <a:defRPr/>
            </a:pPr>
            <a:r>
              <a:rPr lang="en-US" sz="2000" dirty="0" smtClean="0">
                <a:ea typeface="宋体" charset="-122"/>
              </a:rPr>
              <a:t> 4.  Negotiation of our role as a regional P-16 council within a statewide network of P-16 Councils</a:t>
            </a:r>
          </a:p>
          <a:p>
            <a:pPr marL="514350" indent="-514350" eaLnBrk="1" hangingPunct="1">
              <a:buFont typeface="Wingdings" pitchFamily="2" charset="2"/>
              <a:buNone/>
              <a:tabLst>
                <a:tab pos="228600" algn="l"/>
              </a:tabLst>
              <a:defRPr/>
            </a:pPr>
            <a:r>
              <a:rPr lang="en-US" sz="2000" dirty="0" smtClean="0">
                <a:ea typeface="宋体" charset="-122"/>
              </a:rPr>
              <a:t>  </a:t>
            </a:r>
            <a:r>
              <a:rPr lang="en-US" sz="2000" dirty="0">
                <a:ea typeface="宋体" charset="-122"/>
              </a:rPr>
              <a:t>5</a:t>
            </a:r>
            <a:r>
              <a:rPr lang="en-US" sz="2000" dirty="0" smtClean="0">
                <a:ea typeface="宋体" charset="-122"/>
              </a:rPr>
              <a:t>.  Sustainability through external funding </a:t>
            </a:r>
            <a:endParaRPr lang="en-US" sz="2000" dirty="0" smtClean="0"/>
          </a:p>
        </p:txBody>
      </p:sp>
      <p:pic>
        <p:nvPicPr>
          <p:cNvPr id="10244" name="Picture 7" descr="https://pbs.twimg.com/profile_images/3253860090/16360131275ca7dd32b12c3f85a742fb_bigg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125663" y="533400"/>
            <a:ext cx="7010400" cy="1295400"/>
          </a:xfrm>
        </p:spPr>
        <p:txBody>
          <a:bodyPr/>
          <a:lstStyle/>
          <a:p>
            <a:pPr eaLnBrk="1" hangingPunct="1"/>
            <a:r>
              <a:rPr lang="en-US" altLang="en-US" sz="3200" smtClean="0">
                <a:solidFill>
                  <a:srgbClr val="FFC000"/>
                </a:solidFill>
              </a:rPr>
              <a:t>North Texas Regional P-16 Council</a:t>
            </a:r>
          </a:p>
        </p:txBody>
      </p:sp>
      <p:sp>
        <p:nvSpPr>
          <p:cNvPr id="3" name="Content Placeholder 2"/>
          <p:cNvSpPr>
            <a:spLocks noGrp="1"/>
          </p:cNvSpPr>
          <p:nvPr>
            <p:ph idx="1"/>
          </p:nvPr>
        </p:nvSpPr>
        <p:spPr>
          <a:xfrm>
            <a:off x="1752600" y="2228850"/>
            <a:ext cx="7010400" cy="4114800"/>
          </a:xfrm>
        </p:spPr>
        <p:txBody>
          <a:bodyPr/>
          <a:lstStyle/>
          <a:p>
            <a:pPr eaLnBrk="1" hangingPunct="1">
              <a:tabLst>
                <a:tab pos="228600" algn="l"/>
              </a:tabLst>
              <a:defRPr/>
            </a:pPr>
            <a:r>
              <a:rPr lang="en-US" altLang="zh-CN" dirty="0" smtClean="0">
                <a:solidFill>
                  <a:schemeClr val="bg1">
                    <a:lumMod val="50000"/>
                    <a:lumOff val="50000"/>
                  </a:schemeClr>
                </a:solidFill>
                <a:ea typeface="宋体" charset="-122"/>
              </a:rPr>
              <a:t>  Major Strategic Interests</a:t>
            </a:r>
          </a:p>
          <a:p>
            <a:pPr eaLnBrk="1" hangingPunct="1">
              <a:buFont typeface="Wingdings" pitchFamily="2" charset="2"/>
              <a:buNone/>
              <a:tabLst>
                <a:tab pos="228600" algn="l"/>
              </a:tabLst>
              <a:defRPr/>
            </a:pPr>
            <a:r>
              <a:rPr lang="en-US" altLang="zh-CN" sz="2400" dirty="0" smtClean="0">
                <a:ea typeface="宋体" charset="-122"/>
              </a:rPr>
              <a:t> 1. Teacher Education pipelines</a:t>
            </a:r>
          </a:p>
          <a:p>
            <a:pPr eaLnBrk="1" hangingPunct="1">
              <a:buFont typeface="Wingdings" pitchFamily="2" charset="2"/>
              <a:buNone/>
              <a:tabLst>
                <a:tab pos="228600" algn="l"/>
              </a:tabLst>
              <a:defRPr/>
            </a:pPr>
            <a:r>
              <a:rPr lang="en-US" altLang="zh-CN" sz="2400" dirty="0" smtClean="0">
                <a:ea typeface="宋体" charset="-122"/>
              </a:rPr>
              <a:t> 2.  Go Centers</a:t>
            </a:r>
          </a:p>
          <a:p>
            <a:pPr marL="514350" indent="-514350" eaLnBrk="1" hangingPunct="1">
              <a:buFont typeface="Wingdings" pitchFamily="2" charset="2"/>
              <a:buNone/>
              <a:tabLst>
                <a:tab pos="228600" algn="l"/>
              </a:tabLst>
              <a:defRPr/>
            </a:pPr>
            <a:r>
              <a:rPr lang="en-US" sz="2400" dirty="0" smtClean="0">
                <a:ea typeface="宋体" charset="-122"/>
              </a:rPr>
              <a:t> 3.  Dual credit and concurrent enrollment</a:t>
            </a:r>
          </a:p>
          <a:p>
            <a:pPr marL="514350" indent="-514350" eaLnBrk="1" hangingPunct="1">
              <a:buFont typeface="Wingdings" pitchFamily="2" charset="2"/>
              <a:buNone/>
              <a:tabLst>
                <a:tab pos="228600" algn="l"/>
              </a:tabLst>
              <a:defRPr/>
            </a:pPr>
            <a:r>
              <a:rPr lang="en-US" sz="2400" dirty="0" smtClean="0">
                <a:ea typeface="宋体" charset="-122"/>
              </a:rPr>
              <a:t> 4.  Early College High Schools</a:t>
            </a:r>
          </a:p>
          <a:p>
            <a:pPr marL="514350" indent="-514350" eaLnBrk="1" hangingPunct="1">
              <a:buFont typeface="Wingdings" pitchFamily="2" charset="2"/>
              <a:buNone/>
              <a:tabLst>
                <a:tab pos="228600" algn="l"/>
              </a:tabLst>
              <a:defRPr/>
            </a:pPr>
            <a:r>
              <a:rPr lang="en-US" sz="2400" dirty="0" smtClean="0">
                <a:ea typeface="宋体" charset="-122"/>
              </a:rPr>
              <a:t> 5.  Creating college going cultures in high schools</a:t>
            </a:r>
          </a:p>
          <a:p>
            <a:pPr marL="514350" indent="-514350" eaLnBrk="1" hangingPunct="1">
              <a:buFont typeface="Wingdings" pitchFamily="2" charset="2"/>
              <a:buNone/>
              <a:tabLst>
                <a:tab pos="228600" algn="l"/>
              </a:tabLst>
              <a:defRPr/>
            </a:pPr>
            <a:r>
              <a:rPr lang="en-US" sz="2400" dirty="0">
                <a:ea typeface="宋体" charset="-122"/>
              </a:rPr>
              <a:t> </a:t>
            </a:r>
            <a:r>
              <a:rPr lang="en-US" sz="2400" dirty="0" smtClean="0">
                <a:ea typeface="宋体" charset="-122"/>
              </a:rPr>
              <a:t>6.  Vertical curriculum alignment, STEM </a:t>
            </a:r>
          </a:p>
          <a:p>
            <a:pPr marL="514350" indent="-514350" eaLnBrk="1" hangingPunct="1">
              <a:buFont typeface="Wingdings" pitchFamily="2" charset="2"/>
              <a:buNone/>
              <a:tabLst>
                <a:tab pos="228600" algn="l"/>
              </a:tabLst>
              <a:defRPr/>
            </a:pPr>
            <a:r>
              <a:rPr lang="en-US" sz="2400" dirty="0" smtClean="0">
                <a:ea typeface="宋体" charset="-122"/>
              </a:rPr>
              <a:t> 7.  Gen TX Week and Gen TX Marketing</a:t>
            </a:r>
          </a:p>
          <a:p>
            <a:pPr marL="514350" indent="-514350" eaLnBrk="1" hangingPunct="1">
              <a:buFont typeface="Wingdings" pitchFamily="2" charset="2"/>
              <a:buNone/>
              <a:tabLst>
                <a:tab pos="228600" algn="l"/>
              </a:tabLst>
              <a:defRPr/>
            </a:pPr>
            <a:r>
              <a:rPr lang="en-US" sz="2400" dirty="0" smtClean="0">
                <a:ea typeface="宋体" charset="-122"/>
              </a:rPr>
              <a:t> 8.  Implications of House Bill 5 </a:t>
            </a:r>
            <a:endParaRPr lang="en-US" sz="2400" dirty="0" smtClean="0"/>
          </a:p>
        </p:txBody>
      </p:sp>
      <p:pic>
        <p:nvPicPr>
          <p:cNvPr id="11268" name="Picture 7" descr="https://pbs.twimg.com/profile_images/3253860090/16360131275ca7dd32b12c3f85a742fb_bigg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ascade">
  <a:themeElements>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712</TotalTime>
  <Words>1798</Words>
  <Application>Microsoft Office PowerPoint</Application>
  <PresentationFormat>On-screen Show (4:3)</PresentationFormat>
  <Paragraphs>288</Paragraphs>
  <Slides>30</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Wingdings</vt:lpstr>
      <vt:lpstr>Calibri</vt:lpstr>
      <vt:lpstr>宋体</vt:lpstr>
      <vt:lpstr>Arial Unicode MS</vt:lpstr>
      <vt:lpstr>WP TypographicSymbols</vt:lpstr>
      <vt:lpstr>Arial Bold</vt:lpstr>
      <vt:lpstr>ＭＳ Ｐゴシック</vt:lpstr>
      <vt:lpstr>Cambria</vt:lpstr>
      <vt:lpstr>Bookman Old Style</vt:lpstr>
      <vt:lpstr>Cascade</vt:lpstr>
      <vt:lpstr>    North Texas Regional P-16 Council</vt:lpstr>
      <vt:lpstr>North Texas Regional P-16 Council</vt:lpstr>
      <vt:lpstr>    North Texas Regional P-16 Council</vt:lpstr>
      <vt:lpstr>    North Texas Regional P-16 Council</vt:lpstr>
      <vt:lpstr>     North Texas Regional P-16 Council</vt:lpstr>
      <vt:lpstr>North Texas Regional P-16 Council</vt:lpstr>
      <vt:lpstr>North Texas Regional P-16 Council</vt:lpstr>
      <vt:lpstr>North Texas Regional P-16 Council</vt:lpstr>
      <vt:lpstr>North Texas Regional P-16 Council</vt:lpstr>
      <vt:lpstr>Gen TX Marketing DFW</vt:lpstr>
      <vt:lpstr>Gen TX Marketing DFW</vt:lpstr>
      <vt:lpstr>North Texas Regional P-16 Council</vt:lpstr>
      <vt:lpstr>North Texas Regional P-16 Council</vt:lpstr>
      <vt:lpstr>North Texas Regional P-16 Council</vt:lpstr>
      <vt:lpstr>North Texas Regional P-16 Council</vt:lpstr>
      <vt:lpstr>North Texas Regional P-16 Council</vt:lpstr>
      <vt:lpstr>North Texas Regional P-16 Council</vt:lpstr>
      <vt:lpstr>PowerPoint Presentation</vt:lpstr>
      <vt:lpstr>PowerPoint Presentation</vt:lpstr>
      <vt:lpstr>PowerPoint Presentation</vt:lpstr>
      <vt:lpstr>North Texas Regional P-16 Council</vt:lpstr>
      <vt:lpstr>PowerPoint Presentation</vt:lpstr>
      <vt:lpstr>A Need for AVATAR?            </vt:lpstr>
      <vt:lpstr>PowerPoint Presentation</vt:lpstr>
      <vt:lpstr>PowerPoint Presentation</vt:lpstr>
      <vt:lpstr>     How Does  </vt:lpstr>
      <vt:lpstr>PowerPoint Presentation</vt:lpstr>
      <vt:lpstr>PowerPoint Presentation</vt:lpstr>
      <vt:lpstr>The Statewide Network </vt:lpstr>
      <vt:lpstr>North Texas Regional P-16 Council</vt:lpstr>
    </vt:vector>
  </TitlesOfParts>
  <Company>University of North Texas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Closing the Gaps in North Texas</dc:title>
  <dc:creator>LNeaville</dc:creator>
  <cp:lastModifiedBy>Mougey, Amy</cp:lastModifiedBy>
  <cp:revision>94</cp:revision>
  <cp:lastPrinted>2014-01-23T20:07:28Z</cp:lastPrinted>
  <dcterms:created xsi:type="dcterms:W3CDTF">2006-09-18T14:59:03Z</dcterms:created>
  <dcterms:modified xsi:type="dcterms:W3CDTF">2014-01-24T16:08:11Z</dcterms:modified>
</cp:coreProperties>
</file>